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5"/>
  </p:notesMasterIdLst>
  <p:handoutMasterIdLst>
    <p:handoutMasterId r:id="rId46"/>
  </p:handoutMasterIdLst>
  <p:sldIdLst>
    <p:sldId id="271" r:id="rId5"/>
    <p:sldId id="272" r:id="rId6"/>
    <p:sldId id="1368" r:id="rId7"/>
    <p:sldId id="1367" r:id="rId8"/>
    <p:sldId id="257" r:id="rId9"/>
    <p:sldId id="295" r:id="rId10"/>
    <p:sldId id="296" r:id="rId11"/>
    <p:sldId id="297" r:id="rId12"/>
    <p:sldId id="298" r:id="rId13"/>
    <p:sldId id="299" r:id="rId14"/>
    <p:sldId id="300" r:id="rId15"/>
    <p:sldId id="301"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1371" r:id="rId32"/>
    <p:sldId id="1373" r:id="rId33"/>
    <p:sldId id="1374" r:id="rId34"/>
    <p:sldId id="1375" r:id="rId35"/>
    <p:sldId id="274" r:id="rId36"/>
    <p:sldId id="276" r:id="rId37"/>
    <p:sldId id="277" r:id="rId38"/>
    <p:sldId id="279" r:id="rId39"/>
    <p:sldId id="278" r:id="rId40"/>
    <p:sldId id="1372" r:id="rId41"/>
    <p:sldId id="1366" r:id="rId42"/>
    <p:sldId id="264" r:id="rId43"/>
    <p:sldId id="137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94B"/>
    <a:srgbClr val="EE6234"/>
    <a:srgbClr val="DE4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032" autoAdjust="0"/>
    <p:restoredTop sz="86395" autoAdjust="0"/>
  </p:normalViewPr>
  <p:slideViewPr>
    <p:cSldViewPr snapToGrid="0" snapToObjects="1">
      <p:cViewPr varScale="1">
        <p:scale>
          <a:sx n="78" d="100"/>
          <a:sy n="78" d="100"/>
        </p:scale>
        <p:origin x="192" y="856"/>
      </p:cViewPr>
      <p:guideLst/>
    </p:cSldViewPr>
  </p:slideViewPr>
  <p:outlineViewPr>
    <p:cViewPr>
      <p:scale>
        <a:sx n="33" d="100"/>
        <a:sy n="33" d="100"/>
      </p:scale>
      <p:origin x="0" y="-14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16A11-CCAD-4F4C-AD70-5098EC0D6EC8}"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US"/>
        </a:p>
      </dgm:t>
    </dgm:pt>
    <dgm:pt modelId="{EFCB51D2-2C79-420F-8D84-4ABC6EB9CD3A}">
      <dgm:prSet custT="1"/>
      <dgm:spPr/>
      <dgm:t>
        <a:bodyPr/>
        <a:lstStyle/>
        <a:p>
          <a:r>
            <a:rPr lang="en-US" sz="1400" dirty="0"/>
            <a:t>What is the Dream</a:t>
          </a:r>
        </a:p>
      </dgm:t>
    </dgm:pt>
    <dgm:pt modelId="{CAC139E6-89F4-4F8D-A7F2-91BEB2B1D086}" type="parTrans" cxnId="{37748499-D31E-4A9B-9F80-255484A2816E}">
      <dgm:prSet/>
      <dgm:spPr/>
      <dgm:t>
        <a:bodyPr/>
        <a:lstStyle/>
        <a:p>
          <a:endParaRPr lang="en-US"/>
        </a:p>
      </dgm:t>
    </dgm:pt>
    <dgm:pt modelId="{DD2B0BEB-E356-4325-BF6C-092ADEB9867A}" type="sibTrans" cxnId="{37748499-D31E-4A9B-9F80-255484A2816E}">
      <dgm:prSet/>
      <dgm:spPr/>
      <dgm:t>
        <a:bodyPr/>
        <a:lstStyle/>
        <a:p>
          <a:endParaRPr lang="en-US" dirty="0"/>
        </a:p>
      </dgm:t>
    </dgm:pt>
    <dgm:pt modelId="{31827910-66BC-4DC8-B21B-5A230C7EC079}">
      <dgm:prSet custT="1"/>
      <dgm:spPr/>
      <dgm:t>
        <a:bodyPr/>
        <a:lstStyle/>
        <a:p>
          <a:r>
            <a:rPr lang="en-US" sz="1400" dirty="0"/>
            <a:t>What is the nightmare</a:t>
          </a:r>
        </a:p>
      </dgm:t>
    </dgm:pt>
    <dgm:pt modelId="{70EB1799-F5A8-4C9D-A4B6-1704F5922B5D}" type="parTrans" cxnId="{1F120B53-B44E-43AB-AABD-36C638A133F4}">
      <dgm:prSet/>
      <dgm:spPr/>
      <dgm:t>
        <a:bodyPr/>
        <a:lstStyle/>
        <a:p>
          <a:endParaRPr lang="en-US"/>
        </a:p>
      </dgm:t>
    </dgm:pt>
    <dgm:pt modelId="{41FFBD62-A930-4F22-BDC4-BEDCDC952B3E}" type="sibTrans" cxnId="{1F120B53-B44E-43AB-AABD-36C638A133F4}">
      <dgm:prSet/>
      <dgm:spPr/>
      <dgm:t>
        <a:bodyPr/>
        <a:lstStyle/>
        <a:p>
          <a:endParaRPr lang="en-US" dirty="0"/>
        </a:p>
      </dgm:t>
    </dgm:pt>
    <dgm:pt modelId="{208E5757-913A-4B9A-BF8C-5600BB4B86FE}">
      <dgm:prSet custT="1"/>
      <dgm:spPr/>
      <dgm:t>
        <a:bodyPr/>
        <a:lstStyle/>
        <a:p>
          <a:r>
            <a:rPr lang="en-US" sz="1400" dirty="0"/>
            <a:t>Who is the person</a:t>
          </a:r>
        </a:p>
      </dgm:t>
    </dgm:pt>
    <dgm:pt modelId="{69CB61CB-ECD4-4CD7-AF43-48F8305A57A8}" type="parTrans" cxnId="{3B053BCC-E70C-4ECC-B05D-8BB96801936B}">
      <dgm:prSet/>
      <dgm:spPr/>
      <dgm:t>
        <a:bodyPr/>
        <a:lstStyle/>
        <a:p>
          <a:endParaRPr lang="en-US"/>
        </a:p>
      </dgm:t>
    </dgm:pt>
    <dgm:pt modelId="{7566E67B-1665-472D-8C0C-E662C033C1D9}" type="sibTrans" cxnId="{3B053BCC-E70C-4ECC-B05D-8BB96801936B}">
      <dgm:prSet/>
      <dgm:spPr/>
      <dgm:t>
        <a:bodyPr/>
        <a:lstStyle/>
        <a:p>
          <a:endParaRPr lang="en-US" dirty="0"/>
        </a:p>
      </dgm:t>
    </dgm:pt>
    <dgm:pt modelId="{179CBEB0-F0E0-4439-82C8-84C44E1E3F75}">
      <dgm:prSet custT="1"/>
      <dgm:spPr/>
      <dgm:t>
        <a:bodyPr/>
        <a:lstStyle/>
        <a:p>
          <a:r>
            <a:rPr lang="en-US" sz="1400" dirty="0"/>
            <a:t>What is the person good at</a:t>
          </a:r>
        </a:p>
      </dgm:t>
    </dgm:pt>
    <dgm:pt modelId="{1CC7D745-BFF6-4F79-865F-CD0C55853549}" type="parTrans" cxnId="{5F55C658-71FE-491C-838A-CC6FEBC3F10B}">
      <dgm:prSet/>
      <dgm:spPr/>
      <dgm:t>
        <a:bodyPr/>
        <a:lstStyle/>
        <a:p>
          <a:endParaRPr lang="en-US"/>
        </a:p>
      </dgm:t>
    </dgm:pt>
    <dgm:pt modelId="{E872BF7B-66D1-4357-A9E3-5C54387D6D47}" type="sibTrans" cxnId="{5F55C658-71FE-491C-838A-CC6FEBC3F10B}">
      <dgm:prSet/>
      <dgm:spPr/>
      <dgm:t>
        <a:bodyPr/>
        <a:lstStyle/>
        <a:p>
          <a:endParaRPr lang="en-US" dirty="0"/>
        </a:p>
      </dgm:t>
    </dgm:pt>
    <dgm:pt modelId="{58D89CC4-4224-41CF-B3E6-318DE0E96645}">
      <dgm:prSet custT="1"/>
      <dgm:spPr/>
      <dgm:t>
        <a:bodyPr/>
        <a:lstStyle/>
        <a:p>
          <a:r>
            <a:rPr lang="en-US" sz="1400" dirty="0"/>
            <a:t>What does the person need</a:t>
          </a:r>
        </a:p>
      </dgm:t>
    </dgm:pt>
    <dgm:pt modelId="{58D65D4E-0456-4876-8FDD-15B795F617DB}" type="parTrans" cxnId="{AAC3212F-48CD-4D50-915A-B8DFC62769DC}">
      <dgm:prSet/>
      <dgm:spPr/>
      <dgm:t>
        <a:bodyPr/>
        <a:lstStyle/>
        <a:p>
          <a:endParaRPr lang="en-US"/>
        </a:p>
      </dgm:t>
    </dgm:pt>
    <dgm:pt modelId="{50970F5B-8FC2-4ABF-9556-6389348413CA}" type="sibTrans" cxnId="{AAC3212F-48CD-4D50-915A-B8DFC62769DC}">
      <dgm:prSet/>
      <dgm:spPr/>
      <dgm:t>
        <a:bodyPr/>
        <a:lstStyle/>
        <a:p>
          <a:endParaRPr lang="en-US" dirty="0"/>
        </a:p>
      </dgm:t>
    </dgm:pt>
    <dgm:pt modelId="{EC24693F-8146-4339-B6FB-ED64E504F91A}">
      <dgm:prSet/>
      <dgm:spPr/>
      <dgm:t>
        <a:bodyPr/>
        <a:lstStyle/>
        <a:p>
          <a:r>
            <a:rPr lang="en-US" dirty="0"/>
            <a:t>What is the plan of action</a:t>
          </a:r>
        </a:p>
      </dgm:t>
    </dgm:pt>
    <dgm:pt modelId="{CA27DB8C-76D0-47C9-BE69-C78CDEB798E2}" type="parTrans" cxnId="{C7030818-1E6E-4731-8D94-20FFD3D41052}">
      <dgm:prSet/>
      <dgm:spPr/>
      <dgm:t>
        <a:bodyPr/>
        <a:lstStyle/>
        <a:p>
          <a:endParaRPr lang="en-US"/>
        </a:p>
      </dgm:t>
    </dgm:pt>
    <dgm:pt modelId="{AA95E96A-EEF0-4586-93D3-5474A51BEF39}" type="sibTrans" cxnId="{C7030818-1E6E-4731-8D94-20FFD3D41052}">
      <dgm:prSet/>
      <dgm:spPr/>
      <dgm:t>
        <a:bodyPr/>
        <a:lstStyle/>
        <a:p>
          <a:endParaRPr lang="en-US" dirty="0"/>
        </a:p>
      </dgm:t>
    </dgm:pt>
    <dgm:pt modelId="{FF66E783-72A1-419F-B476-D6778F876E40}">
      <dgm:prSet/>
      <dgm:spPr/>
      <dgm:t>
        <a:bodyPr/>
        <a:lstStyle/>
        <a:p>
          <a:r>
            <a:rPr lang="en-US" dirty="0"/>
            <a:t>What is the map</a:t>
          </a:r>
        </a:p>
      </dgm:t>
    </dgm:pt>
    <dgm:pt modelId="{8634C41C-FB53-43A4-BC76-5F57DAC01652}" type="parTrans" cxnId="{207982EF-833E-4308-B389-A41282DD7120}">
      <dgm:prSet/>
      <dgm:spPr/>
      <dgm:t>
        <a:bodyPr/>
        <a:lstStyle/>
        <a:p>
          <a:endParaRPr lang="en-US"/>
        </a:p>
      </dgm:t>
    </dgm:pt>
    <dgm:pt modelId="{24300C02-FE56-45D5-9ECD-0E38A97705ED}" type="sibTrans" cxnId="{207982EF-833E-4308-B389-A41282DD7120}">
      <dgm:prSet/>
      <dgm:spPr/>
      <dgm:t>
        <a:bodyPr/>
        <a:lstStyle/>
        <a:p>
          <a:endParaRPr lang="en-US" dirty="0"/>
        </a:p>
      </dgm:t>
    </dgm:pt>
    <dgm:pt modelId="{30A5AE12-E53B-41BE-AFFE-0E03D56F6EF2}">
      <dgm:prSet custT="1"/>
      <dgm:spPr/>
      <dgm:t>
        <a:bodyPr/>
        <a:lstStyle/>
        <a:p>
          <a:r>
            <a:rPr lang="en-US" sz="1400" dirty="0"/>
            <a:t>What is the person story -- history</a:t>
          </a:r>
          <a:br>
            <a:rPr lang="en-US" sz="1300" dirty="0"/>
          </a:br>
          <a:endParaRPr lang="en-US" sz="1300" dirty="0"/>
        </a:p>
      </dgm:t>
    </dgm:pt>
    <dgm:pt modelId="{496715D5-AF3A-4385-9DB9-B950F80B0681}" type="parTrans" cxnId="{D25285CB-2691-4249-A0C2-878CB0F096F9}">
      <dgm:prSet/>
      <dgm:spPr/>
      <dgm:t>
        <a:bodyPr/>
        <a:lstStyle/>
        <a:p>
          <a:endParaRPr lang="en-US"/>
        </a:p>
      </dgm:t>
    </dgm:pt>
    <dgm:pt modelId="{4C3788DE-41A6-4414-A350-FE2DC93CE98A}" type="sibTrans" cxnId="{D25285CB-2691-4249-A0C2-878CB0F096F9}">
      <dgm:prSet/>
      <dgm:spPr/>
      <dgm:t>
        <a:bodyPr/>
        <a:lstStyle/>
        <a:p>
          <a:endParaRPr lang="en-US" dirty="0"/>
        </a:p>
      </dgm:t>
    </dgm:pt>
    <dgm:pt modelId="{9E0B6FDB-B450-4077-9831-BF411FD5DC07}" type="pres">
      <dgm:prSet presAssocID="{2F916A11-CCAD-4F4C-AD70-5098EC0D6EC8}" presName="cycle" presStyleCnt="0">
        <dgm:presLayoutVars>
          <dgm:dir/>
          <dgm:resizeHandles val="exact"/>
        </dgm:presLayoutVars>
      </dgm:prSet>
      <dgm:spPr/>
    </dgm:pt>
    <dgm:pt modelId="{D993A123-42D4-4EDB-B2B8-3803A5A29198}" type="pres">
      <dgm:prSet presAssocID="{EFCB51D2-2C79-420F-8D84-4ABC6EB9CD3A}" presName="dummy" presStyleCnt="0"/>
      <dgm:spPr/>
    </dgm:pt>
    <dgm:pt modelId="{50FFA3D9-9922-4BA9-B4EF-0FFC90F28868}" type="pres">
      <dgm:prSet presAssocID="{EFCB51D2-2C79-420F-8D84-4ABC6EB9CD3A}" presName="node" presStyleLbl="revTx" presStyleIdx="0" presStyleCnt="8">
        <dgm:presLayoutVars>
          <dgm:bulletEnabled val="1"/>
        </dgm:presLayoutVars>
      </dgm:prSet>
      <dgm:spPr/>
    </dgm:pt>
    <dgm:pt modelId="{29EF84A1-874F-4C81-9551-849541E0675B}" type="pres">
      <dgm:prSet presAssocID="{DD2B0BEB-E356-4325-BF6C-092ADEB9867A}" presName="sibTrans" presStyleLbl="node1" presStyleIdx="0" presStyleCnt="8"/>
      <dgm:spPr/>
    </dgm:pt>
    <dgm:pt modelId="{81541B9C-40C9-4DC4-A4AB-CC76FB752A37}" type="pres">
      <dgm:prSet presAssocID="{31827910-66BC-4DC8-B21B-5A230C7EC079}" presName="dummy" presStyleCnt="0"/>
      <dgm:spPr/>
    </dgm:pt>
    <dgm:pt modelId="{4F491A99-86BA-45C4-8BF5-8BD12B0D1E46}" type="pres">
      <dgm:prSet presAssocID="{31827910-66BC-4DC8-B21B-5A230C7EC079}" presName="node" presStyleLbl="revTx" presStyleIdx="1" presStyleCnt="8">
        <dgm:presLayoutVars>
          <dgm:bulletEnabled val="1"/>
        </dgm:presLayoutVars>
      </dgm:prSet>
      <dgm:spPr/>
    </dgm:pt>
    <dgm:pt modelId="{BDFE5C85-3ABB-4D29-9253-3AAD97978592}" type="pres">
      <dgm:prSet presAssocID="{41FFBD62-A930-4F22-BDC4-BEDCDC952B3E}" presName="sibTrans" presStyleLbl="node1" presStyleIdx="1" presStyleCnt="8"/>
      <dgm:spPr/>
    </dgm:pt>
    <dgm:pt modelId="{17014681-FD4E-4E3A-908A-91D4BD98E4FC}" type="pres">
      <dgm:prSet presAssocID="{208E5757-913A-4B9A-BF8C-5600BB4B86FE}" presName="dummy" presStyleCnt="0"/>
      <dgm:spPr/>
    </dgm:pt>
    <dgm:pt modelId="{E6C08B6D-849D-4136-8E01-1A7C5CD34B70}" type="pres">
      <dgm:prSet presAssocID="{208E5757-913A-4B9A-BF8C-5600BB4B86FE}" presName="node" presStyleLbl="revTx" presStyleIdx="2" presStyleCnt="8">
        <dgm:presLayoutVars>
          <dgm:bulletEnabled val="1"/>
        </dgm:presLayoutVars>
      </dgm:prSet>
      <dgm:spPr/>
    </dgm:pt>
    <dgm:pt modelId="{719CB3C3-314E-439D-A88B-09E7C50D746B}" type="pres">
      <dgm:prSet presAssocID="{7566E67B-1665-472D-8C0C-E662C033C1D9}" presName="sibTrans" presStyleLbl="node1" presStyleIdx="2" presStyleCnt="8"/>
      <dgm:spPr/>
    </dgm:pt>
    <dgm:pt modelId="{340F66C6-7A3E-4562-88EE-A3F4BA7C82C4}" type="pres">
      <dgm:prSet presAssocID="{179CBEB0-F0E0-4439-82C8-84C44E1E3F75}" presName="dummy" presStyleCnt="0"/>
      <dgm:spPr/>
    </dgm:pt>
    <dgm:pt modelId="{7B7FEDA2-C0BE-4C0A-890D-020A96AB1243}" type="pres">
      <dgm:prSet presAssocID="{179CBEB0-F0E0-4439-82C8-84C44E1E3F75}" presName="node" presStyleLbl="revTx" presStyleIdx="3" presStyleCnt="8">
        <dgm:presLayoutVars>
          <dgm:bulletEnabled val="1"/>
        </dgm:presLayoutVars>
      </dgm:prSet>
      <dgm:spPr/>
    </dgm:pt>
    <dgm:pt modelId="{AB66B908-46DC-4BC7-829F-2A2DD4FC664D}" type="pres">
      <dgm:prSet presAssocID="{E872BF7B-66D1-4357-A9E3-5C54387D6D47}" presName="sibTrans" presStyleLbl="node1" presStyleIdx="3" presStyleCnt="8"/>
      <dgm:spPr/>
    </dgm:pt>
    <dgm:pt modelId="{91FFED5B-2695-4415-BC67-372233D42780}" type="pres">
      <dgm:prSet presAssocID="{58D89CC4-4224-41CF-B3E6-318DE0E96645}" presName="dummy" presStyleCnt="0"/>
      <dgm:spPr/>
    </dgm:pt>
    <dgm:pt modelId="{53FAC8BA-F273-4DE6-9EF0-8D9EFFC8D466}" type="pres">
      <dgm:prSet presAssocID="{58D89CC4-4224-41CF-B3E6-318DE0E96645}" presName="node" presStyleLbl="revTx" presStyleIdx="4" presStyleCnt="8">
        <dgm:presLayoutVars>
          <dgm:bulletEnabled val="1"/>
        </dgm:presLayoutVars>
      </dgm:prSet>
      <dgm:spPr/>
    </dgm:pt>
    <dgm:pt modelId="{6DD0B5F2-705A-42AA-8C2E-50354E95B27E}" type="pres">
      <dgm:prSet presAssocID="{50970F5B-8FC2-4ABF-9556-6389348413CA}" presName="sibTrans" presStyleLbl="node1" presStyleIdx="4" presStyleCnt="8"/>
      <dgm:spPr/>
    </dgm:pt>
    <dgm:pt modelId="{4BDF62EC-C7A6-4D2D-94AD-F23A25633CE6}" type="pres">
      <dgm:prSet presAssocID="{EC24693F-8146-4339-B6FB-ED64E504F91A}" presName="dummy" presStyleCnt="0"/>
      <dgm:spPr/>
    </dgm:pt>
    <dgm:pt modelId="{3EA9F51E-2193-463B-80F8-EDBAB7F7B130}" type="pres">
      <dgm:prSet presAssocID="{EC24693F-8146-4339-B6FB-ED64E504F91A}" presName="node" presStyleLbl="revTx" presStyleIdx="5" presStyleCnt="8">
        <dgm:presLayoutVars>
          <dgm:bulletEnabled val="1"/>
        </dgm:presLayoutVars>
      </dgm:prSet>
      <dgm:spPr/>
    </dgm:pt>
    <dgm:pt modelId="{CFEC203C-2CF0-4134-A718-ABC250A288EF}" type="pres">
      <dgm:prSet presAssocID="{AA95E96A-EEF0-4586-93D3-5474A51BEF39}" presName="sibTrans" presStyleLbl="node1" presStyleIdx="5" presStyleCnt="8"/>
      <dgm:spPr/>
    </dgm:pt>
    <dgm:pt modelId="{8AFF5BB5-91D4-4E12-B7A8-C15A927F4B5F}" type="pres">
      <dgm:prSet presAssocID="{FF66E783-72A1-419F-B476-D6778F876E40}" presName="dummy" presStyleCnt="0"/>
      <dgm:spPr/>
    </dgm:pt>
    <dgm:pt modelId="{FE1E9B3E-2E07-4101-937D-861B6C9C3F87}" type="pres">
      <dgm:prSet presAssocID="{FF66E783-72A1-419F-B476-D6778F876E40}" presName="node" presStyleLbl="revTx" presStyleIdx="6" presStyleCnt="8">
        <dgm:presLayoutVars>
          <dgm:bulletEnabled val="1"/>
        </dgm:presLayoutVars>
      </dgm:prSet>
      <dgm:spPr/>
    </dgm:pt>
    <dgm:pt modelId="{4FCDBAA1-04D0-490E-908B-050D87BE63EB}" type="pres">
      <dgm:prSet presAssocID="{24300C02-FE56-45D5-9ECD-0E38A97705ED}" presName="sibTrans" presStyleLbl="node1" presStyleIdx="6" presStyleCnt="8"/>
      <dgm:spPr/>
    </dgm:pt>
    <dgm:pt modelId="{698D1E0B-34AC-4027-B282-1D23F6AA0912}" type="pres">
      <dgm:prSet presAssocID="{30A5AE12-E53B-41BE-AFFE-0E03D56F6EF2}" presName="dummy" presStyleCnt="0"/>
      <dgm:spPr/>
    </dgm:pt>
    <dgm:pt modelId="{62AC5698-526A-439B-AC32-1F3B1DC8088E}" type="pres">
      <dgm:prSet presAssocID="{30A5AE12-E53B-41BE-AFFE-0E03D56F6EF2}" presName="node" presStyleLbl="revTx" presStyleIdx="7" presStyleCnt="8">
        <dgm:presLayoutVars>
          <dgm:bulletEnabled val="1"/>
        </dgm:presLayoutVars>
      </dgm:prSet>
      <dgm:spPr/>
    </dgm:pt>
    <dgm:pt modelId="{123A7B59-EFFB-428B-9253-E2979E31D643}" type="pres">
      <dgm:prSet presAssocID="{4C3788DE-41A6-4414-A350-FE2DC93CE98A}" presName="sibTrans" presStyleLbl="node1" presStyleIdx="7" presStyleCnt="8"/>
      <dgm:spPr/>
    </dgm:pt>
  </dgm:ptLst>
  <dgm:cxnLst>
    <dgm:cxn modelId="{C7030818-1E6E-4731-8D94-20FFD3D41052}" srcId="{2F916A11-CCAD-4F4C-AD70-5098EC0D6EC8}" destId="{EC24693F-8146-4339-B6FB-ED64E504F91A}" srcOrd="5" destOrd="0" parTransId="{CA27DB8C-76D0-47C9-BE69-C78CDEB798E2}" sibTransId="{AA95E96A-EEF0-4586-93D3-5474A51BEF39}"/>
    <dgm:cxn modelId="{AAC3212F-48CD-4D50-915A-B8DFC62769DC}" srcId="{2F916A11-CCAD-4F4C-AD70-5098EC0D6EC8}" destId="{58D89CC4-4224-41CF-B3E6-318DE0E96645}" srcOrd="4" destOrd="0" parTransId="{58D65D4E-0456-4876-8FDD-15B795F617DB}" sibTransId="{50970F5B-8FC2-4ABF-9556-6389348413CA}"/>
    <dgm:cxn modelId="{A55C7950-0815-4667-A2E4-6A808FD4FD29}" type="presOf" srcId="{DD2B0BEB-E356-4325-BF6C-092ADEB9867A}" destId="{29EF84A1-874F-4C81-9551-849541E0675B}" srcOrd="0" destOrd="0" presId="urn:microsoft.com/office/officeart/2005/8/layout/cycle1"/>
    <dgm:cxn modelId="{1F120B53-B44E-43AB-AABD-36C638A133F4}" srcId="{2F916A11-CCAD-4F4C-AD70-5098EC0D6EC8}" destId="{31827910-66BC-4DC8-B21B-5A230C7EC079}" srcOrd="1" destOrd="0" parTransId="{70EB1799-F5A8-4C9D-A4B6-1704F5922B5D}" sibTransId="{41FFBD62-A930-4F22-BDC4-BEDCDC952B3E}"/>
    <dgm:cxn modelId="{E10C3154-C25D-4D39-BBB8-984135319285}" type="presOf" srcId="{179CBEB0-F0E0-4439-82C8-84C44E1E3F75}" destId="{7B7FEDA2-C0BE-4C0A-890D-020A96AB1243}" srcOrd="0" destOrd="0" presId="urn:microsoft.com/office/officeart/2005/8/layout/cycle1"/>
    <dgm:cxn modelId="{5F55C658-71FE-491C-838A-CC6FEBC3F10B}" srcId="{2F916A11-CCAD-4F4C-AD70-5098EC0D6EC8}" destId="{179CBEB0-F0E0-4439-82C8-84C44E1E3F75}" srcOrd="3" destOrd="0" parTransId="{1CC7D745-BFF6-4F79-865F-CD0C55853549}" sibTransId="{E872BF7B-66D1-4357-A9E3-5C54387D6D47}"/>
    <dgm:cxn modelId="{1995EC68-CB9C-4F09-941E-8CE04633F2B8}" type="presOf" srcId="{E872BF7B-66D1-4357-A9E3-5C54387D6D47}" destId="{AB66B908-46DC-4BC7-829F-2A2DD4FC664D}" srcOrd="0" destOrd="0" presId="urn:microsoft.com/office/officeart/2005/8/layout/cycle1"/>
    <dgm:cxn modelId="{541BCB6D-35BE-418D-ACB7-423015FE7AB2}" type="presOf" srcId="{7566E67B-1665-472D-8C0C-E662C033C1D9}" destId="{719CB3C3-314E-439D-A88B-09E7C50D746B}" srcOrd="0" destOrd="0" presId="urn:microsoft.com/office/officeart/2005/8/layout/cycle1"/>
    <dgm:cxn modelId="{BBB52272-3BAA-4173-BE01-754CF88BB9F8}" type="presOf" srcId="{EFCB51D2-2C79-420F-8D84-4ABC6EB9CD3A}" destId="{50FFA3D9-9922-4BA9-B4EF-0FFC90F28868}" srcOrd="0" destOrd="0" presId="urn:microsoft.com/office/officeart/2005/8/layout/cycle1"/>
    <dgm:cxn modelId="{00EC087B-7A01-476E-A302-75BEE62CA3A8}" type="presOf" srcId="{24300C02-FE56-45D5-9ECD-0E38A97705ED}" destId="{4FCDBAA1-04D0-490E-908B-050D87BE63EB}" srcOrd="0" destOrd="0" presId="urn:microsoft.com/office/officeart/2005/8/layout/cycle1"/>
    <dgm:cxn modelId="{4068CE86-A8FE-4B27-ABD5-EF96F0A7240B}" type="presOf" srcId="{41FFBD62-A930-4F22-BDC4-BEDCDC952B3E}" destId="{BDFE5C85-3ABB-4D29-9253-3AAD97978592}" srcOrd="0" destOrd="0" presId="urn:microsoft.com/office/officeart/2005/8/layout/cycle1"/>
    <dgm:cxn modelId="{4EC81E87-6338-4062-97DE-47A4AC852663}" type="presOf" srcId="{50970F5B-8FC2-4ABF-9556-6389348413CA}" destId="{6DD0B5F2-705A-42AA-8C2E-50354E95B27E}" srcOrd="0" destOrd="0" presId="urn:microsoft.com/office/officeart/2005/8/layout/cycle1"/>
    <dgm:cxn modelId="{30448B8F-3AAE-436E-874A-1ED3109AAC1C}" type="presOf" srcId="{FF66E783-72A1-419F-B476-D6778F876E40}" destId="{FE1E9B3E-2E07-4101-937D-861B6C9C3F87}" srcOrd="0" destOrd="0" presId="urn:microsoft.com/office/officeart/2005/8/layout/cycle1"/>
    <dgm:cxn modelId="{37748499-D31E-4A9B-9F80-255484A2816E}" srcId="{2F916A11-CCAD-4F4C-AD70-5098EC0D6EC8}" destId="{EFCB51D2-2C79-420F-8D84-4ABC6EB9CD3A}" srcOrd="0" destOrd="0" parTransId="{CAC139E6-89F4-4F8D-A7F2-91BEB2B1D086}" sibTransId="{DD2B0BEB-E356-4325-BF6C-092ADEB9867A}"/>
    <dgm:cxn modelId="{AE0BB4A3-C2BD-423C-A9A7-7658EB3A3141}" type="presOf" srcId="{4C3788DE-41A6-4414-A350-FE2DC93CE98A}" destId="{123A7B59-EFFB-428B-9253-E2979E31D643}" srcOrd="0" destOrd="0" presId="urn:microsoft.com/office/officeart/2005/8/layout/cycle1"/>
    <dgm:cxn modelId="{D06DA6A6-30FD-4381-A741-0A578DB4CF0A}" type="presOf" srcId="{2F916A11-CCAD-4F4C-AD70-5098EC0D6EC8}" destId="{9E0B6FDB-B450-4077-9831-BF411FD5DC07}" srcOrd="0" destOrd="0" presId="urn:microsoft.com/office/officeart/2005/8/layout/cycle1"/>
    <dgm:cxn modelId="{9131CAB8-55F1-4515-879B-911EB1A92142}" type="presOf" srcId="{30A5AE12-E53B-41BE-AFFE-0E03D56F6EF2}" destId="{62AC5698-526A-439B-AC32-1F3B1DC8088E}" srcOrd="0" destOrd="0" presId="urn:microsoft.com/office/officeart/2005/8/layout/cycle1"/>
    <dgm:cxn modelId="{349945BD-AD17-416B-A5D1-2D5CDC6C810F}" type="presOf" srcId="{58D89CC4-4224-41CF-B3E6-318DE0E96645}" destId="{53FAC8BA-F273-4DE6-9EF0-8D9EFFC8D466}" srcOrd="0" destOrd="0" presId="urn:microsoft.com/office/officeart/2005/8/layout/cycle1"/>
    <dgm:cxn modelId="{788050BD-7B8F-4F7F-9E72-78B34078A80E}" type="presOf" srcId="{AA95E96A-EEF0-4586-93D3-5474A51BEF39}" destId="{CFEC203C-2CF0-4134-A718-ABC250A288EF}" srcOrd="0" destOrd="0" presId="urn:microsoft.com/office/officeart/2005/8/layout/cycle1"/>
    <dgm:cxn modelId="{D25285CB-2691-4249-A0C2-878CB0F096F9}" srcId="{2F916A11-CCAD-4F4C-AD70-5098EC0D6EC8}" destId="{30A5AE12-E53B-41BE-AFFE-0E03D56F6EF2}" srcOrd="7" destOrd="0" parTransId="{496715D5-AF3A-4385-9DB9-B950F80B0681}" sibTransId="{4C3788DE-41A6-4414-A350-FE2DC93CE98A}"/>
    <dgm:cxn modelId="{3B053BCC-E70C-4ECC-B05D-8BB96801936B}" srcId="{2F916A11-CCAD-4F4C-AD70-5098EC0D6EC8}" destId="{208E5757-913A-4B9A-BF8C-5600BB4B86FE}" srcOrd="2" destOrd="0" parTransId="{69CB61CB-ECD4-4CD7-AF43-48F8305A57A8}" sibTransId="{7566E67B-1665-472D-8C0C-E662C033C1D9}"/>
    <dgm:cxn modelId="{20423FD5-4013-4D80-B990-0065A9916975}" type="presOf" srcId="{208E5757-913A-4B9A-BF8C-5600BB4B86FE}" destId="{E6C08B6D-849D-4136-8E01-1A7C5CD34B70}" srcOrd="0" destOrd="0" presId="urn:microsoft.com/office/officeart/2005/8/layout/cycle1"/>
    <dgm:cxn modelId="{6AF173DC-EF68-4589-A2DF-B257A53A80FE}" type="presOf" srcId="{31827910-66BC-4DC8-B21B-5A230C7EC079}" destId="{4F491A99-86BA-45C4-8BF5-8BD12B0D1E46}" srcOrd="0" destOrd="0" presId="urn:microsoft.com/office/officeart/2005/8/layout/cycle1"/>
    <dgm:cxn modelId="{207982EF-833E-4308-B389-A41282DD7120}" srcId="{2F916A11-CCAD-4F4C-AD70-5098EC0D6EC8}" destId="{FF66E783-72A1-419F-B476-D6778F876E40}" srcOrd="6" destOrd="0" parTransId="{8634C41C-FB53-43A4-BC76-5F57DAC01652}" sibTransId="{24300C02-FE56-45D5-9ECD-0E38A97705ED}"/>
    <dgm:cxn modelId="{B9F156FD-4F56-4CE2-8649-90ECA97B80A1}" type="presOf" srcId="{EC24693F-8146-4339-B6FB-ED64E504F91A}" destId="{3EA9F51E-2193-463B-80F8-EDBAB7F7B130}" srcOrd="0" destOrd="0" presId="urn:microsoft.com/office/officeart/2005/8/layout/cycle1"/>
    <dgm:cxn modelId="{A9D9010E-7573-41C8-9EA7-BE16B886BCE2}" type="presParOf" srcId="{9E0B6FDB-B450-4077-9831-BF411FD5DC07}" destId="{D993A123-42D4-4EDB-B2B8-3803A5A29198}" srcOrd="0" destOrd="0" presId="urn:microsoft.com/office/officeart/2005/8/layout/cycle1"/>
    <dgm:cxn modelId="{21FC91CD-3558-4EBC-934C-AD38DD2E4F39}" type="presParOf" srcId="{9E0B6FDB-B450-4077-9831-BF411FD5DC07}" destId="{50FFA3D9-9922-4BA9-B4EF-0FFC90F28868}" srcOrd="1" destOrd="0" presId="urn:microsoft.com/office/officeart/2005/8/layout/cycle1"/>
    <dgm:cxn modelId="{456D4DE0-E1D8-41DC-BAAD-5A9789F15A30}" type="presParOf" srcId="{9E0B6FDB-B450-4077-9831-BF411FD5DC07}" destId="{29EF84A1-874F-4C81-9551-849541E0675B}" srcOrd="2" destOrd="0" presId="urn:microsoft.com/office/officeart/2005/8/layout/cycle1"/>
    <dgm:cxn modelId="{200DF83D-CDAF-48F4-867F-98ACF0E96D84}" type="presParOf" srcId="{9E0B6FDB-B450-4077-9831-BF411FD5DC07}" destId="{81541B9C-40C9-4DC4-A4AB-CC76FB752A37}" srcOrd="3" destOrd="0" presId="urn:microsoft.com/office/officeart/2005/8/layout/cycle1"/>
    <dgm:cxn modelId="{8DB10F2D-BC09-4CEC-B4D5-EBB4A113EACC}" type="presParOf" srcId="{9E0B6FDB-B450-4077-9831-BF411FD5DC07}" destId="{4F491A99-86BA-45C4-8BF5-8BD12B0D1E46}" srcOrd="4" destOrd="0" presId="urn:microsoft.com/office/officeart/2005/8/layout/cycle1"/>
    <dgm:cxn modelId="{EB477CF8-2316-4081-97CC-9139215F6459}" type="presParOf" srcId="{9E0B6FDB-B450-4077-9831-BF411FD5DC07}" destId="{BDFE5C85-3ABB-4D29-9253-3AAD97978592}" srcOrd="5" destOrd="0" presId="urn:microsoft.com/office/officeart/2005/8/layout/cycle1"/>
    <dgm:cxn modelId="{3F91DF28-9322-44D6-9A2E-E437B2A0CAA1}" type="presParOf" srcId="{9E0B6FDB-B450-4077-9831-BF411FD5DC07}" destId="{17014681-FD4E-4E3A-908A-91D4BD98E4FC}" srcOrd="6" destOrd="0" presId="urn:microsoft.com/office/officeart/2005/8/layout/cycle1"/>
    <dgm:cxn modelId="{553B716D-770F-49DE-8EE5-EA3DBB6347F7}" type="presParOf" srcId="{9E0B6FDB-B450-4077-9831-BF411FD5DC07}" destId="{E6C08B6D-849D-4136-8E01-1A7C5CD34B70}" srcOrd="7" destOrd="0" presId="urn:microsoft.com/office/officeart/2005/8/layout/cycle1"/>
    <dgm:cxn modelId="{36D9FFD8-280C-466B-ACB5-3F872E54ACA6}" type="presParOf" srcId="{9E0B6FDB-B450-4077-9831-BF411FD5DC07}" destId="{719CB3C3-314E-439D-A88B-09E7C50D746B}" srcOrd="8" destOrd="0" presId="urn:microsoft.com/office/officeart/2005/8/layout/cycle1"/>
    <dgm:cxn modelId="{1CEB2175-2294-4A60-94FF-6116C97275E8}" type="presParOf" srcId="{9E0B6FDB-B450-4077-9831-BF411FD5DC07}" destId="{340F66C6-7A3E-4562-88EE-A3F4BA7C82C4}" srcOrd="9" destOrd="0" presId="urn:microsoft.com/office/officeart/2005/8/layout/cycle1"/>
    <dgm:cxn modelId="{489318A4-1A12-4546-9C7A-5C7B1F1909A6}" type="presParOf" srcId="{9E0B6FDB-B450-4077-9831-BF411FD5DC07}" destId="{7B7FEDA2-C0BE-4C0A-890D-020A96AB1243}" srcOrd="10" destOrd="0" presId="urn:microsoft.com/office/officeart/2005/8/layout/cycle1"/>
    <dgm:cxn modelId="{D253F34A-A9CD-4656-B5B7-1D9EBA8E5069}" type="presParOf" srcId="{9E0B6FDB-B450-4077-9831-BF411FD5DC07}" destId="{AB66B908-46DC-4BC7-829F-2A2DD4FC664D}" srcOrd="11" destOrd="0" presId="urn:microsoft.com/office/officeart/2005/8/layout/cycle1"/>
    <dgm:cxn modelId="{4B959C0D-5189-4DCB-B624-CDC090FCC047}" type="presParOf" srcId="{9E0B6FDB-B450-4077-9831-BF411FD5DC07}" destId="{91FFED5B-2695-4415-BC67-372233D42780}" srcOrd="12" destOrd="0" presId="urn:microsoft.com/office/officeart/2005/8/layout/cycle1"/>
    <dgm:cxn modelId="{77CDDD78-9491-4B05-8F8F-672ED67DD539}" type="presParOf" srcId="{9E0B6FDB-B450-4077-9831-BF411FD5DC07}" destId="{53FAC8BA-F273-4DE6-9EF0-8D9EFFC8D466}" srcOrd="13" destOrd="0" presId="urn:microsoft.com/office/officeart/2005/8/layout/cycle1"/>
    <dgm:cxn modelId="{10CEE0F0-75D0-42E9-B765-60CAD0F440CC}" type="presParOf" srcId="{9E0B6FDB-B450-4077-9831-BF411FD5DC07}" destId="{6DD0B5F2-705A-42AA-8C2E-50354E95B27E}" srcOrd="14" destOrd="0" presId="urn:microsoft.com/office/officeart/2005/8/layout/cycle1"/>
    <dgm:cxn modelId="{99DCB2B6-1C6D-4FD1-ACAB-5C90A5F3B230}" type="presParOf" srcId="{9E0B6FDB-B450-4077-9831-BF411FD5DC07}" destId="{4BDF62EC-C7A6-4D2D-94AD-F23A25633CE6}" srcOrd="15" destOrd="0" presId="urn:microsoft.com/office/officeart/2005/8/layout/cycle1"/>
    <dgm:cxn modelId="{F0D35C2E-79CC-45BE-B65D-B4D63A0A3986}" type="presParOf" srcId="{9E0B6FDB-B450-4077-9831-BF411FD5DC07}" destId="{3EA9F51E-2193-463B-80F8-EDBAB7F7B130}" srcOrd="16" destOrd="0" presId="urn:microsoft.com/office/officeart/2005/8/layout/cycle1"/>
    <dgm:cxn modelId="{391A4D10-2109-46A9-B434-9E2B0F00875D}" type="presParOf" srcId="{9E0B6FDB-B450-4077-9831-BF411FD5DC07}" destId="{CFEC203C-2CF0-4134-A718-ABC250A288EF}" srcOrd="17" destOrd="0" presId="urn:microsoft.com/office/officeart/2005/8/layout/cycle1"/>
    <dgm:cxn modelId="{829CB28F-C82F-4C98-B236-B171E2D96D1A}" type="presParOf" srcId="{9E0B6FDB-B450-4077-9831-BF411FD5DC07}" destId="{8AFF5BB5-91D4-4E12-B7A8-C15A927F4B5F}" srcOrd="18" destOrd="0" presId="urn:microsoft.com/office/officeart/2005/8/layout/cycle1"/>
    <dgm:cxn modelId="{849B20FC-1E15-44B4-98C6-2946DF29607F}" type="presParOf" srcId="{9E0B6FDB-B450-4077-9831-BF411FD5DC07}" destId="{FE1E9B3E-2E07-4101-937D-861B6C9C3F87}" srcOrd="19" destOrd="0" presId="urn:microsoft.com/office/officeart/2005/8/layout/cycle1"/>
    <dgm:cxn modelId="{7B008322-BF5B-416E-ADA3-D69495DEBD0B}" type="presParOf" srcId="{9E0B6FDB-B450-4077-9831-BF411FD5DC07}" destId="{4FCDBAA1-04D0-490E-908B-050D87BE63EB}" srcOrd="20" destOrd="0" presId="urn:microsoft.com/office/officeart/2005/8/layout/cycle1"/>
    <dgm:cxn modelId="{36585713-05B2-4869-92FA-3F950A0E6B54}" type="presParOf" srcId="{9E0B6FDB-B450-4077-9831-BF411FD5DC07}" destId="{698D1E0B-34AC-4027-B282-1D23F6AA0912}" srcOrd="21" destOrd="0" presId="urn:microsoft.com/office/officeart/2005/8/layout/cycle1"/>
    <dgm:cxn modelId="{1F90184D-1ED2-4362-98F1-EF75478C2840}" type="presParOf" srcId="{9E0B6FDB-B450-4077-9831-BF411FD5DC07}" destId="{62AC5698-526A-439B-AC32-1F3B1DC8088E}" srcOrd="22" destOrd="0" presId="urn:microsoft.com/office/officeart/2005/8/layout/cycle1"/>
    <dgm:cxn modelId="{49A382B8-4F5F-458C-BB64-D8562DFD8E32}" type="presParOf" srcId="{9E0B6FDB-B450-4077-9831-BF411FD5DC07}" destId="{123A7B59-EFFB-428B-9253-E2979E31D643}"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FA3D9-9922-4BA9-B4EF-0FFC90F28868}">
      <dsp:nvSpPr>
        <dsp:cNvPr id="0" name=""/>
        <dsp:cNvSpPr/>
      </dsp:nvSpPr>
      <dsp:spPr>
        <a:xfrm>
          <a:off x="5172460" y="2521"/>
          <a:ext cx="856821" cy="856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What is the Dream</a:t>
          </a:r>
        </a:p>
      </dsp:txBody>
      <dsp:txXfrm>
        <a:off x="5172460" y="2521"/>
        <a:ext cx="856821" cy="856821"/>
      </dsp:txXfrm>
    </dsp:sp>
    <dsp:sp modelId="{29EF84A1-874F-4C81-9551-849541E0675B}">
      <dsp:nvSpPr>
        <dsp:cNvPr id="0" name=""/>
        <dsp:cNvSpPr/>
      </dsp:nvSpPr>
      <dsp:spPr>
        <a:xfrm>
          <a:off x="2365350" y="81769"/>
          <a:ext cx="4780252" cy="4780252"/>
        </a:xfrm>
        <a:prstGeom prst="circularArrow">
          <a:avLst>
            <a:gd name="adj1" fmla="val 3495"/>
            <a:gd name="adj2" fmla="val 216705"/>
            <a:gd name="adj3" fmla="val 19270541"/>
            <a:gd name="adj4" fmla="val 18312754"/>
            <a:gd name="adj5" fmla="val 407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91A99-86BA-45C4-8BF5-8BD12B0D1E46}">
      <dsp:nvSpPr>
        <dsp:cNvPr id="0" name=""/>
        <dsp:cNvSpPr/>
      </dsp:nvSpPr>
      <dsp:spPr>
        <a:xfrm>
          <a:off x="6368028" y="1198090"/>
          <a:ext cx="856821" cy="856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What is the nightmare</a:t>
          </a:r>
        </a:p>
      </dsp:txBody>
      <dsp:txXfrm>
        <a:off x="6368028" y="1198090"/>
        <a:ext cx="856821" cy="856821"/>
      </dsp:txXfrm>
    </dsp:sp>
    <dsp:sp modelId="{BDFE5C85-3ABB-4D29-9253-3AAD97978592}">
      <dsp:nvSpPr>
        <dsp:cNvPr id="0" name=""/>
        <dsp:cNvSpPr/>
      </dsp:nvSpPr>
      <dsp:spPr>
        <a:xfrm>
          <a:off x="2365350" y="81769"/>
          <a:ext cx="4780252" cy="4780252"/>
        </a:xfrm>
        <a:prstGeom prst="circularArrow">
          <a:avLst>
            <a:gd name="adj1" fmla="val 3495"/>
            <a:gd name="adj2" fmla="val 216705"/>
            <a:gd name="adj3" fmla="val 436104"/>
            <a:gd name="adj4" fmla="val 20947190"/>
            <a:gd name="adj5" fmla="val 407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08B6D-849D-4136-8E01-1A7C5CD34B70}">
      <dsp:nvSpPr>
        <dsp:cNvPr id="0" name=""/>
        <dsp:cNvSpPr/>
      </dsp:nvSpPr>
      <dsp:spPr>
        <a:xfrm>
          <a:off x="6368028" y="2888879"/>
          <a:ext cx="856821" cy="856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Who is the person</a:t>
          </a:r>
        </a:p>
      </dsp:txBody>
      <dsp:txXfrm>
        <a:off x="6368028" y="2888879"/>
        <a:ext cx="856821" cy="856821"/>
      </dsp:txXfrm>
    </dsp:sp>
    <dsp:sp modelId="{719CB3C3-314E-439D-A88B-09E7C50D746B}">
      <dsp:nvSpPr>
        <dsp:cNvPr id="0" name=""/>
        <dsp:cNvSpPr/>
      </dsp:nvSpPr>
      <dsp:spPr>
        <a:xfrm>
          <a:off x="2365350" y="81769"/>
          <a:ext cx="4780252" cy="4780252"/>
        </a:xfrm>
        <a:prstGeom prst="circularArrow">
          <a:avLst>
            <a:gd name="adj1" fmla="val 3495"/>
            <a:gd name="adj2" fmla="val 216705"/>
            <a:gd name="adj3" fmla="val 3070541"/>
            <a:gd name="adj4" fmla="val 2112754"/>
            <a:gd name="adj5" fmla="val 407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7FEDA2-C0BE-4C0A-890D-020A96AB1243}">
      <dsp:nvSpPr>
        <dsp:cNvPr id="0" name=""/>
        <dsp:cNvSpPr/>
      </dsp:nvSpPr>
      <dsp:spPr>
        <a:xfrm>
          <a:off x="5172460" y="4084447"/>
          <a:ext cx="856821" cy="856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What is the person good at</a:t>
          </a:r>
        </a:p>
      </dsp:txBody>
      <dsp:txXfrm>
        <a:off x="5172460" y="4084447"/>
        <a:ext cx="856821" cy="856821"/>
      </dsp:txXfrm>
    </dsp:sp>
    <dsp:sp modelId="{AB66B908-46DC-4BC7-829F-2A2DD4FC664D}">
      <dsp:nvSpPr>
        <dsp:cNvPr id="0" name=""/>
        <dsp:cNvSpPr/>
      </dsp:nvSpPr>
      <dsp:spPr>
        <a:xfrm>
          <a:off x="2365350" y="81769"/>
          <a:ext cx="4780252" cy="4780252"/>
        </a:xfrm>
        <a:prstGeom prst="circularArrow">
          <a:avLst>
            <a:gd name="adj1" fmla="val 3495"/>
            <a:gd name="adj2" fmla="val 216705"/>
            <a:gd name="adj3" fmla="val 5836104"/>
            <a:gd name="adj4" fmla="val 4747190"/>
            <a:gd name="adj5" fmla="val 407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AC8BA-F273-4DE6-9EF0-8D9EFFC8D466}">
      <dsp:nvSpPr>
        <dsp:cNvPr id="0" name=""/>
        <dsp:cNvSpPr/>
      </dsp:nvSpPr>
      <dsp:spPr>
        <a:xfrm>
          <a:off x="3481671" y="4084447"/>
          <a:ext cx="856821" cy="856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What does the person need</a:t>
          </a:r>
        </a:p>
      </dsp:txBody>
      <dsp:txXfrm>
        <a:off x="3481671" y="4084447"/>
        <a:ext cx="856821" cy="856821"/>
      </dsp:txXfrm>
    </dsp:sp>
    <dsp:sp modelId="{6DD0B5F2-705A-42AA-8C2E-50354E95B27E}">
      <dsp:nvSpPr>
        <dsp:cNvPr id="0" name=""/>
        <dsp:cNvSpPr/>
      </dsp:nvSpPr>
      <dsp:spPr>
        <a:xfrm>
          <a:off x="2365350" y="81769"/>
          <a:ext cx="4780252" cy="4780252"/>
        </a:xfrm>
        <a:prstGeom prst="circularArrow">
          <a:avLst>
            <a:gd name="adj1" fmla="val 3495"/>
            <a:gd name="adj2" fmla="val 216705"/>
            <a:gd name="adj3" fmla="val 8470541"/>
            <a:gd name="adj4" fmla="val 7512754"/>
            <a:gd name="adj5" fmla="val 407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A9F51E-2193-463B-80F8-EDBAB7F7B130}">
      <dsp:nvSpPr>
        <dsp:cNvPr id="0" name=""/>
        <dsp:cNvSpPr/>
      </dsp:nvSpPr>
      <dsp:spPr>
        <a:xfrm>
          <a:off x="2286102" y="2888879"/>
          <a:ext cx="856821" cy="856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What is the plan of action</a:t>
          </a:r>
        </a:p>
      </dsp:txBody>
      <dsp:txXfrm>
        <a:off x="2286102" y="2888879"/>
        <a:ext cx="856821" cy="856821"/>
      </dsp:txXfrm>
    </dsp:sp>
    <dsp:sp modelId="{CFEC203C-2CF0-4134-A718-ABC250A288EF}">
      <dsp:nvSpPr>
        <dsp:cNvPr id="0" name=""/>
        <dsp:cNvSpPr/>
      </dsp:nvSpPr>
      <dsp:spPr>
        <a:xfrm>
          <a:off x="2365350" y="81769"/>
          <a:ext cx="4780252" cy="4780252"/>
        </a:xfrm>
        <a:prstGeom prst="circularArrow">
          <a:avLst>
            <a:gd name="adj1" fmla="val 3495"/>
            <a:gd name="adj2" fmla="val 216705"/>
            <a:gd name="adj3" fmla="val 11236104"/>
            <a:gd name="adj4" fmla="val 10147190"/>
            <a:gd name="adj5" fmla="val 407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E9B3E-2E07-4101-937D-861B6C9C3F87}">
      <dsp:nvSpPr>
        <dsp:cNvPr id="0" name=""/>
        <dsp:cNvSpPr/>
      </dsp:nvSpPr>
      <dsp:spPr>
        <a:xfrm>
          <a:off x="2286102" y="1198090"/>
          <a:ext cx="856821" cy="856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What is the map</a:t>
          </a:r>
        </a:p>
      </dsp:txBody>
      <dsp:txXfrm>
        <a:off x="2286102" y="1198090"/>
        <a:ext cx="856821" cy="856821"/>
      </dsp:txXfrm>
    </dsp:sp>
    <dsp:sp modelId="{4FCDBAA1-04D0-490E-908B-050D87BE63EB}">
      <dsp:nvSpPr>
        <dsp:cNvPr id="0" name=""/>
        <dsp:cNvSpPr/>
      </dsp:nvSpPr>
      <dsp:spPr>
        <a:xfrm>
          <a:off x="2365350" y="81769"/>
          <a:ext cx="4780252" cy="4780252"/>
        </a:xfrm>
        <a:prstGeom prst="circularArrow">
          <a:avLst>
            <a:gd name="adj1" fmla="val 3495"/>
            <a:gd name="adj2" fmla="val 216705"/>
            <a:gd name="adj3" fmla="val 13870541"/>
            <a:gd name="adj4" fmla="val 12912754"/>
            <a:gd name="adj5" fmla="val 407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AC5698-526A-439B-AC32-1F3B1DC8088E}">
      <dsp:nvSpPr>
        <dsp:cNvPr id="0" name=""/>
        <dsp:cNvSpPr/>
      </dsp:nvSpPr>
      <dsp:spPr>
        <a:xfrm>
          <a:off x="3481671" y="2521"/>
          <a:ext cx="856821" cy="856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What is the person story -- history</a:t>
          </a:r>
          <a:br>
            <a:rPr lang="en-US" sz="1300" kern="1200" dirty="0"/>
          </a:br>
          <a:endParaRPr lang="en-US" sz="1300" kern="1200" dirty="0"/>
        </a:p>
      </dsp:txBody>
      <dsp:txXfrm>
        <a:off x="3481671" y="2521"/>
        <a:ext cx="856821" cy="856821"/>
      </dsp:txXfrm>
    </dsp:sp>
    <dsp:sp modelId="{123A7B59-EFFB-428B-9253-E2979E31D643}">
      <dsp:nvSpPr>
        <dsp:cNvPr id="0" name=""/>
        <dsp:cNvSpPr/>
      </dsp:nvSpPr>
      <dsp:spPr>
        <a:xfrm>
          <a:off x="2365350" y="81769"/>
          <a:ext cx="4780252" cy="4780252"/>
        </a:xfrm>
        <a:prstGeom prst="circularArrow">
          <a:avLst>
            <a:gd name="adj1" fmla="val 3495"/>
            <a:gd name="adj2" fmla="val 216705"/>
            <a:gd name="adj3" fmla="val 16636104"/>
            <a:gd name="adj4" fmla="val 15547190"/>
            <a:gd name="adj5" fmla="val 407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15AB53-3BB5-4658-1021-B24F2B8233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298B6A-40AC-D84D-3E39-F0F874409E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C31F0-4571-4799-AEC8-030A78CA03FD}" type="datetimeFigureOut">
              <a:rPr lang="en-US" smtClean="0"/>
              <a:t>4/8/24</a:t>
            </a:fld>
            <a:endParaRPr lang="en-US"/>
          </a:p>
        </p:txBody>
      </p:sp>
      <p:sp>
        <p:nvSpPr>
          <p:cNvPr id="4" name="Footer Placeholder 3">
            <a:extLst>
              <a:ext uri="{FF2B5EF4-FFF2-40B4-BE49-F238E27FC236}">
                <a16:creationId xmlns:a16="http://schemas.microsoft.com/office/drawing/2014/main" id="{5D9D7528-0752-2E35-810D-0875D9E069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FEA719-5E0A-8775-74D5-0A330DDD3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6F78AA-F378-4891-BFA2-97E85A295E9E}" type="slidenum">
              <a:rPr lang="en-US" smtClean="0"/>
              <a:t>‹#›</a:t>
            </a:fld>
            <a:endParaRPr lang="en-US"/>
          </a:p>
        </p:txBody>
      </p:sp>
    </p:spTree>
    <p:extLst>
      <p:ext uri="{BB962C8B-B14F-4D97-AF65-F5344CB8AC3E}">
        <p14:creationId xmlns:p14="http://schemas.microsoft.com/office/powerpoint/2010/main" val="245599680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0D5DB-E1D7-2346-AC97-2C05FAFD667F}" type="datetimeFigureOut">
              <a:rPr lang="en-US" smtClean="0"/>
              <a:t>4/8/24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2C44E-72D4-BF41-BFE3-F5F43FAB4744}" type="slidenum">
              <a:rPr lang="en-US" smtClean="0"/>
              <a:t>‹#›</a:t>
            </a:fld>
            <a:endParaRPr lang="en-US"/>
          </a:p>
        </p:txBody>
      </p:sp>
    </p:spTree>
    <p:extLst>
      <p:ext uri="{BB962C8B-B14F-4D97-AF65-F5344CB8AC3E}">
        <p14:creationId xmlns:p14="http://schemas.microsoft.com/office/powerpoint/2010/main" val="7919376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2</a:t>
            </a:fld>
            <a:endParaRPr lang="en-US"/>
          </a:p>
        </p:txBody>
      </p:sp>
    </p:spTree>
    <p:extLst>
      <p:ext uri="{BB962C8B-B14F-4D97-AF65-F5344CB8AC3E}">
        <p14:creationId xmlns:p14="http://schemas.microsoft.com/office/powerpoint/2010/main" val="119469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17</a:t>
            </a:fld>
            <a:endParaRPr lang="en-US"/>
          </a:p>
        </p:txBody>
      </p:sp>
    </p:spTree>
    <p:extLst>
      <p:ext uri="{BB962C8B-B14F-4D97-AF65-F5344CB8AC3E}">
        <p14:creationId xmlns:p14="http://schemas.microsoft.com/office/powerpoint/2010/main" val="624269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24</a:t>
            </a:fld>
            <a:endParaRPr lang="en-US"/>
          </a:p>
        </p:txBody>
      </p:sp>
    </p:spTree>
    <p:extLst>
      <p:ext uri="{BB962C8B-B14F-4D97-AF65-F5344CB8AC3E}">
        <p14:creationId xmlns:p14="http://schemas.microsoft.com/office/powerpoint/2010/main" val="52454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25</a:t>
            </a:fld>
            <a:endParaRPr lang="en-US"/>
          </a:p>
        </p:txBody>
      </p:sp>
    </p:spTree>
    <p:extLst>
      <p:ext uri="{BB962C8B-B14F-4D97-AF65-F5344CB8AC3E}">
        <p14:creationId xmlns:p14="http://schemas.microsoft.com/office/powerpoint/2010/main" val="361319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29</a:t>
            </a:fld>
            <a:endParaRPr lang="en-US"/>
          </a:p>
        </p:txBody>
      </p:sp>
    </p:spTree>
    <p:extLst>
      <p:ext uri="{BB962C8B-B14F-4D97-AF65-F5344CB8AC3E}">
        <p14:creationId xmlns:p14="http://schemas.microsoft.com/office/powerpoint/2010/main" val="329029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32</a:t>
            </a:fld>
            <a:endParaRPr lang="en-US"/>
          </a:p>
        </p:txBody>
      </p:sp>
    </p:spTree>
    <p:extLst>
      <p:ext uri="{BB962C8B-B14F-4D97-AF65-F5344CB8AC3E}">
        <p14:creationId xmlns:p14="http://schemas.microsoft.com/office/powerpoint/2010/main" val="1307686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33</a:t>
            </a:fld>
            <a:endParaRPr lang="en-US"/>
          </a:p>
        </p:txBody>
      </p:sp>
    </p:spTree>
    <p:extLst>
      <p:ext uri="{BB962C8B-B14F-4D97-AF65-F5344CB8AC3E}">
        <p14:creationId xmlns:p14="http://schemas.microsoft.com/office/powerpoint/2010/main" val="4095257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2C44E-72D4-BF41-BFE3-F5F43FAB4744}" type="slidenum">
              <a:rPr lang="en-US" smtClean="0"/>
              <a:t>39</a:t>
            </a:fld>
            <a:endParaRPr lang="en-US"/>
          </a:p>
        </p:txBody>
      </p:sp>
      <p:sp>
        <p:nvSpPr>
          <p:cNvPr id="5" name="Footer Placeholder 4">
            <a:extLst>
              <a:ext uri="{FF2B5EF4-FFF2-40B4-BE49-F238E27FC236}">
                <a16:creationId xmlns:a16="http://schemas.microsoft.com/office/drawing/2014/main" id="{61D11DD9-A602-5744-1AAE-441BD851B43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987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of 5 months in the pilot year, 4 of the 6 agencies have met or exceeded the goal of 8 project participants. 77% of those engaged are DRS customers. 24% of DRS customers have a competitive job!  Excellent work!</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4</a:t>
            </a:fld>
            <a:endParaRPr lang="en-US"/>
          </a:p>
        </p:txBody>
      </p:sp>
    </p:spTree>
    <p:extLst>
      <p:ext uri="{BB962C8B-B14F-4D97-AF65-F5344CB8AC3E}">
        <p14:creationId xmlns:p14="http://schemas.microsoft.com/office/powerpoint/2010/main" val="374145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7</a:t>
            </a:fld>
            <a:endParaRPr lang="en-US"/>
          </a:p>
        </p:txBody>
      </p:sp>
    </p:spTree>
    <p:extLst>
      <p:ext uri="{BB962C8B-B14F-4D97-AF65-F5344CB8AC3E}">
        <p14:creationId xmlns:p14="http://schemas.microsoft.com/office/powerpoint/2010/main" val="8593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8</a:t>
            </a:fld>
            <a:endParaRPr lang="en-US"/>
          </a:p>
        </p:txBody>
      </p:sp>
    </p:spTree>
    <p:extLst>
      <p:ext uri="{BB962C8B-B14F-4D97-AF65-F5344CB8AC3E}">
        <p14:creationId xmlns:p14="http://schemas.microsoft.com/office/powerpoint/2010/main" val="424925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9</a:t>
            </a:fld>
            <a:endParaRPr lang="en-US"/>
          </a:p>
        </p:txBody>
      </p:sp>
    </p:spTree>
    <p:extLst>
      <p:ext uri="{BB962C8B-B14F-4D97-AF65-F5344CB8AC3E}">
        <p14:creationId xmlns:p14="http://schemas.microsoft.com/office/powerpoint/2010/main" val="292446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10</a:t>
            </a:fld>
            <a:endParaRPr lang="en-US"/>
          </a:p>
        </p:txBody>
      </p:sp>
    </p:spTree>
    <p:extLst>
      <p:ext uri="{BB962C8B-B14F-4D97-AF65-F5344CB8AC3E}">
        <p14:creationId xmlns:p14="http://schemas.microsoft.com/office/powerpoint/2010/main" val="346439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11</a:t>
            </a:fld>
            <a:endParaRPr lang="en-US"/>
          </a:p>
        </p:txBody>
      </p:sp>
    </p:spTree>
    <p:extLst>
      <p:ext uri="{BB962C8B-B14F-4D97-AF65-F5344CB8AC3E}">
        <p14:creationId xmlns:p14="http://schemas.microsoft.com/office/powerpoint/2010/main" val="374276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13</a:t>
            </a:fld>
            <a:endParaRPr lang="en-US"/>
          </a:p>
        </p:txBody>
      </p:sp>
    </p:spTree>
    <p:extLst>
      <p:ext uri="{BB962C8B-B14F-4D97-AF65-F5344CB8AC3E}">
        <p14:creationId xmlns:p14="http://schemas.microsoft.com/office/powerpoint/2010/main" val="39873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CA2C44E-72D4-BF41-BFE3-F5F43FAB4744}" type="slidenum">
              <a:rPr lang="en-US" smtClean="0"/>
              <a:t>15</a:t>
            </a:fld>
            <a:endParaRPr lang="en-US"/>
          </a:p>
        </p:txBody>
      </p:sp>
    </p:spTree>
    <p:extLst>
      <p:ext uri="{BB962C8B-B14F-4D97-AF65-F5344CB8AC3E}">
        <p14:creationId xmlns:p14="http://schemas.microsoft.com/office/powerpoint/2010/main" val="4098137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13294B"/>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E6390BA1-1E3B-3B20-9986-7042E798D4D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8" name="Picture 7" descr="SWTCIE Illinois wordmark">
            <a:extLst>
              <a:ext uri="{FF2B5EF4-FFF2-40B4-BE49-F238E27FC236}">
                <a16:creationId xmlns:a16="http://schemas.microsoft.com/office/drawing/2014/main" id="{0735B4D0-321D-F5AE-3664-138656EA0928}"/>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9" name="Slide Number Placeholder 5">
            <a:extLst>
              <a:ext uri="{FF2B5EF4-FFF2-40B4-BE49-F238E27FC236}">
                <a16:creationId xmlns:a16="http://schemas.microsoft.com/office/drawing/2014/main" id="{DEDE4F56-75A2-651C-5AFD-EF4F4ABB8FAF}"/>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97937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3294B"/>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buClr>
                <a:srgbClr val="EE6234"/>
              </a:buClr>
              <a:defRPr lang="en-US" sz="3200" kern="1200" dirty="0">
                <a:solidFill>
                  <a:schemeClr val="tx1"/>
                </a:solidFill>
                <a:latin typeface="+mn-lt"/>
                <a:ea typeface="+mn-ea"/>
                <a:cs typeface="+mn-cs"/>
              </a:defRPr>
            </a:lvl1pPr>
            <a:lvl2pPr marL="685800" indent="-228600">
              <a:buClr>
                <a:srgbClr val="13294B"/>
              </a:buClr>
              <a:buSzPct val="80000"/>
              <a:buFont typeface="Wingdings" panose="05000000000000000000" pitchFamily="2" charset="2"/>
              <a:buChar char="§"/>
              <a:defRPr/>
            </a:lvl2pPr>
            <a:lvl3pPr marL="1143000" indent="-228600">
              <a:buClr>
                <a:srgbClr val="009FD4"/>
              </a:buClr>
              <a:buSzPct val="75000"/>
              <a:buFont typeface="Wingdings" panose="05000000000000000000" pitchFamily="2" charset="2"/>
              <a:buChar char="§"/>
              <a:defRPr/>
            </a:lvl3pPr>
            <a:lvl4pPr marL="1600200" indent="-228600">
              <a:buClr>
                <a:srgbClr val="EE6234"/>
              </a:buClr>
              <a:buSzPct val="50000"/>
              <a:buFont typeface="Wingdings" panose="05000000000000000000" pitchFamily="2" charset="2"/>
              <a:buChar char="q"/>
              <a:defRPr/>
            </a:lvl4pPr>
            <a:lvl5pPr marL="2057400" indent="-228600">
              <a:buClr>
                <a:srgbClr val="13294B"/>
              </a:buClr>
              <a:buSzPct val="50000"/>
              <a:buFont typeface="Wingdings" panose="05000000000000000000"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0FB874-5008-472D-9910-E5C6F4F92266}" type="datetime1">
              <a:rPr lang="en-US" smtClean="0"/>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303291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13294B"/>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buClr>
                <a:srgbClr val="EE6234"/>
              </a:buClr>
              <a:defRPr lang="en-US" sz="3200" kern="1200" dirty="0">
                <a:solidFill>
                  <a:schemeClr val="tx1"/>
                </a:solidFill>
                <a:latin typeface="+mn-lt"/>
                <a:ea typeface="+mn-ea"/>
                <a:cs typeface="+mn-cs"/>
              </a:defRPr>
            </a:lvl1pPr>
            <a:lvl2pPr marL="685800" indent="-228600">
              <a:buClr>
                <a:srgbClr val="13294B"/>
              </a:buClr>
              <a:buSzPct val="80000"/>
              <a:buFont typeface="Wingdings" panose="05000000000000000000" pitchFamily="2" charset="2"/>
              <a:buChar char="§"/>
              <a:defRPr/>
            </a:lvl2pPr>
            <a:lvl3pPr marL="1143000" indent="-228600">
              <a:buClr>
                <a:srgbClr val="009FD4"/>
              </a:buClr>
              <a:buSzPct val="75000"/>
              <a:buFont typeface="Wingdings" panose="05000000000000000000" pitchFamily="2" charset="2"/>
              <a:buChar char="§"/>
              <a:defRPr/>
            </a:lvl3pPr>
            <a:lvl4pPr marL="1600200" indent="-228600">
              <a:buClr>
                <a:srgbClr val="EE6234"/>
              </a:buClr>
              <a:buSzPct val="50000"/>
              <a:buFont typeface="Wingdings" panose="05000000000000000000" pitchFamily="2" charset="2"/>
              <a:buChar char="q"/>
              <a:defRPr/>
            </a:lvl4pPr>
            <a:lvl5pPr marL="2057400" indent="-228600">
              <a:buClr>
                <a:srgbClr val="13294B"/>
              </a:buClr>
              <a:buSzPct val="50000"/>
              <a:buFont typeface="Wingdings" panose="05000000000000000000"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DAA9D68-93AD-47B3-8D12-33AA4965E0FC}" type="datetime1">
              <a:rPr lang="en-US" smtClean="0"/>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15280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8" name="Picture 7">
            <a:extLst>
              <a:ext uri="{FF2B5EF4-FFF2-40B4-BE49-F238E27FC236}">
                <a16:creationId xmlns:a16="http://schemas.microsoft.com/office/drawing/2014/main" id="{6E921691-DC0A-4074-83D3-A6A8D5F4DD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38798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3294B"/>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EE6234"/>
              </a:buClr>
              <a:defRPr/>
            </a:lvl1pPr>
            <a:lvl2pPr marL="685800" indent="-228600">
              <a:buClr>
                <a:srgbClr val="13294B"/>
              </a:buClr>
              <a:buSzPct val="80000"/>
              <a:buFont typeface="Wingdings" panose="05000000000000000000" pitchFamily="2" charset="2"/>
              <a:buChar char="§"/>
              <a:defRPr/>
            </a:lvl2pPr>
            <a:lvl3pPr marL="1143000" indent="-228600">
              <a:buClr>
                <a:srgbClr val="009FD4"/>
              </a:buClr>
              <a:buSzPct val="80000"/>
              <a:buFont typeface="Wingdings" panose="05000000000000000000" pitchFamily="2" charset="2"/>
              <a:buChar char="§"/>
              <a:defRPr/>
            </a:lvl3pPr>
            <a:lvl4pPr marL="1600200" indent="-228600">
              <a:buClr>
                <a:srgbClr val="EE6234"/>
              </a:buClr>
              <a:buSzPct val="50000"/>
              <a:buFont typeface="Wingdings" panose="05000000000000000000" pitchFamily="2" charset="2"/>
              <a:buChar char="q"/>
              <a:defRPr/>
            </a:lvl4pPr>
            <a:lvl5pPr marL="2057400" indent="-228600">
              <a:buClr>
                <a:srgbClr val="13294B"/>
              </a:buClr>
              <a:buSzPct val="50000"/>
              <a:buFont typeface="Wingdings" panose="05000000000000000000"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4DB0DB57-5F5E-BBBF-4BF6-88FBB5823D8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8" name="Picture 7" descr="SWTCIE Illinois wordmark">
            <a:extLst>
              <a:ext uri="{FF2B5EF4-FFF2-40B4-BE49-F238E27FC236}">
                <a16:creationId xmlns:a16="http://schemas.microsoft.com/office/drawing/2014/main" id="{EF3CBBB3-9DA0-4004-9413-2D7E03CE3CD0}"/>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6" name="Slide Number Placeholder 5"/>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139205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13294B"/>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567CAC8F-7FFB-FFED-3064-3D83139090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10" name="Picture 9" descr="SWTCIE Illinois wordmark">
            <a:extLst>
              <a:ext uri="{FF2B5EF4-FFF2-40B4-BE49-F238E27FC236}">
                <a16:creationId xmlns:a16="http://schemas.microsoft.com/office/drawing/2014/main" id="{4C837316-8B25-44AD-1FF7-1D39D4708816}"/>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11" name="Slide Number Placeholder 5">
            <a:extLst>
              <a:ext uri="{FF2B5EF4-FFF2-40B4-BE49-F238E27FC236}">
                <a16:creationId xmlns:a16="http://schemas.microsoft.com/office/drawing/2014/main" id="{FD26605E-ABCB-BDB6-5DEC-F6C76782155D}"/>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26876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3294B"/>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rgbClr val="EE6234"/>
              </a:buClr>
              <a:defRPr/>
            </a:lvl1pPr>
            <a:lvl2pPr marL="685800" indent="-228600">
              <a:buClr>
                <a:srgbClr val="13294B"/>
              </a:buClr>
              <a:buSzPct val="80000"/>
              <a:buFont typeface="Wingdings" panose="05000000000000000000" pitchFamily="2" charset="2"/>
              <a:buChar char="§"/>
              <a:defRPr/>
            </a:lvl2pPr>
            <a:lvl3pPr marL="1143000" indent="-228600">
              <a:buClr>
                <a:srgbClr val="009FD4"/>
              </a:buClr>
              <a:buSzPct val="75000"/>
              <a:buFont typeface="Wingdings" panose="05000000000000000000" pitchFamily="2" charset="2"/>
              <a:buChar char="§"/>
              <a:defRPr/>
            </a:lvl3pPr>
            <a:lvl4pPr marL="1600200" indent="-228600">
              <a:buClr>
                <a:srgbClr val="EE6234"/>
              </a:buClr>
              <a:buSzPct val="50000"/>
              <a:buFont typeface="Wingdings" panose="05000000000000000000" pitchFamily="2" charset="2"/>
              <a:buChar char="q"/>
              <a:defRPr/>
            </a:lvl4pPr>
            <a:lvl5pPr marL="2057400" indent="-228600">
              <a:buClr>
                <a:srgbClr val="13294B"/>
              </a:buClr>
              <a:buSzPct val="50000"/>
              <a:buFont typeface="Wingdings" panose="05000000000000000000" pitchFamily="2" charset="2"/>
              <a:buChar char="q"/>
              <a:defRPr lang="en-US" sz="18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2057400" lvl="4" indent="-228600" algn="l" defTabSz="914400" rtl="0" eaLnBrk="1" latinLnBrk="0" hangingPunct="1">
              <a:lnSpc>
                <a:spcPct val="90000"/>
              </a:lnSpc>
              <a:spcBef>
                <a:spcPts val="500"/>
              </a:spcBef>
              <a:buClr>
                <a:srgbClr val="13294B"/>
              </a:buClr>
              <a:buSzPct val="50000"/>
              <a:buFont typeface="Wingdings" panose="05000000000000000000" pitchFamily="2" charset="2"/>
              <a:buChar char="q"/>
            </a:pPr>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defRPr lang="en-US" sz="3200" kern="1200" dirty="0" smtClean="0">
                <a:solidFill>
                  <a:schemeClr val="tx1"/>
                </a:solidFill>
                <a:latin typeface="+mn-lt"/>
                <a:ea typeface="+mn-ea"/>
                <a:cs typeface="+mn-cs"/>
              </a:defRPr>
            </a:lvl1pPr>
            <a:lvl2pPr marL="685800" indent="-228600">
              <a:defRPr lang="en-US" sz="2800" kern="1200" dirty="0" smtClean="0">
                <a:solidFill>
                  <a:schemeClr val="tx1"/>
                </a:solidFill>
                <a:latin typeface="+mn-lt"/>
                <a:ea typeface="+mn-ea"/>
                <a:cs typeface="+mn-cs"/>
              </a:defRPr>
            </a:lvl2pPr>
            <a:lvl3pPr marL="1143000" indent="-228600">
              <a:defRPr lang="en-US" sz="26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vl5pPr marL="2057400" indent="-228600">
              <a:defRPr lang="en-US" sz="1800" kern="1200" dirty="0">
                <a:solidFill>
                  <a:schemeClr val="tx1"/>
                </a:solidFill>
                <a:latin typeface="+mn-lt"/>
                <a:ea typeface="+mn-ea"/>
                <a:cs typeface="+mn-cs"/>
              </a:defRPr>
            </a:lvl5pPr>
          </a:lstStyle>
          <a:p>
            <a:pPr marL="228600" lvl="0" indent="-228600" algn="l" defTabSz="914400" rtl="0" eaLnBrk="1" latinLnBrk="0" hangingPunct="1">
              <a:lnSpc>
                <a:spcPct val="90000"/>
              </a:lnSpc>
              <a:spcBef>
                <a:spcPts val="1000"/>
              </a:spcBef>
              <a:buClr>
                <a:srgbClr val="EE6234"/>
              </a:buClr>
              <a:buFont typeface="Wingdings" panose="05000000000000000000" pitchFamily="2" charset="2"/>
              <a:buChar char="§"/>
            </a:pPr>
            <a:r>
              <a:rPr lang="en-US" dirty="0"/>
              <a:t>Click to edit Master text styles</a:t>
            </a:r>
          </a:p>
          <a:p>
            <a:pPr marL="685800" lvl="1" indent="-228600" algn="l" defTabSz="914400" rtl="0" eaLnBrk="1" latinLnBrk="0" hangingPunct="1">
              <a:lnSpc>
                <a:spcPct val="90000"/>
              </a:lnSpc>
              <a:spcBef>
                <a:spcPts val="500"/>
              </a:spcBef>
              <a:buClr>
                <a:srgbClr val="13294B"/>
              </a:buClr>
              <a:buSzPct val="80000"/>
              <a:buFont typeface="Wingdings" panose="05000000000000000000" pitchFamily="2" charset="2"/>
              <a:buChar char="§"/>
            </a:pPr>
            <a:r>
              <a:rPr lang="en-US" dirty="0"/>
              <a:t>Second level</a:t>
            </a:r>
          </a:p>
          <a:p>
            <a:pPr marL="1143000" lvl="2" indent="-228600" algn="l" defTabSz="914400" rtl="0" eaLnBrk="1" latinLnBrk="0" hangingPunct="1">
              <a:lnSpc>
                <a:spcPct val="90000"/>
              </a:lnSpc>
              <a:spcBef>
                <a:spcPts val="500"/>
              </a:spcBef>
              <a:buClr>
                <a:srgbClr val="009FD4"/>
              </a:buClr>
              <a:buSzPct val="75000"/>
              <a:buFont typeface="Wingdings" panose="05000000000000000000" pitchFamily="2" charset="2"/>
              <a:buChar char="§"/>
            </a:pPr>
            <a:r>
              <a:rPr lang="en-US" dirty="0"/>
              <a:t>Third level</a:t>
            </a:r>
          </a:p>
          <a:p>
            <a:pPr marL="1600200" lvl="3" indent="-228600" algn="l" defTabSz="914400" rtl="0" eaLnBrk="1" latinLnBrk="0" hangingPunct="1">
              <a:lnSpc>
                <a:spcPct val="90000"/>
              </a:lnSpc>
              <a:spcBef>
                <a:spcPts val="500"/>
              </a:spcBef>
              <a:buClr>
                <a:srgbClr val="EE6234"/>
              </a:buClr>
              <a:buSzPct val="50000"/>
              <a:buFont typeface="Wingdings" panose="05000000000000000000" pitchFamily="2" charset="2"/>
              <a:buChar char="q"/>
            </a:pPr>
            <a:r>
              <a:rPr lang="en-US" dirty="0"/>
              <a:t>Fourth level</a:t>
            </a:r>
          </a:p>
          <a:p>
            <a:pPr marL="2057400" lvl="4" indent="-228600" algn="l" defTabSz="914400" rtl="0" eaLnBrk="1" latinLnBrk="0" hangingPunct="1">
              <a:lnSpc>
                <a:spcPct val="90000"/>
              </a:lnSpc>
              <a:spcBef>
                <a:spcPts val="500"/>
              </a:spcBef>
              <a:buClr>
                <a:srgbClr val="13294B"/>
              </a:buClr>
              <a:buSzPct val="50000"/>
              <a:buFont typeface="Wingdings" panose="05000000000000000000" pitchFamily="2" charset="2"/>
              <a:buChar char="q"/>
            </a:pPr>
            <a:r>
              <a:rPr lang="en-US" dirty="0"/>
              <a:t>Fifth level</a:t>
            </a:r>
          </a:p>
        </p:txBody>
      </p:sp>
      <p:pic>
        <p:nvPicPr>
          <p:cNvPr id="10" name="Picture 9">
            <a:extLst>
              <a:ext uri="{FF2B5EF4-FFF2-40B4-BE49-F238E27FC236}">
                <a16:creationId xmlns:a16="http://schemas.microsoft.com/office/drawing/2014/main" id="{EC0FDA9C-9DBC-3D24-BBFB-02DE8B7B4DB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11" name="Picture 10" descr="SWTCIE Illinois wordmark">
            <a:extLst>
              <a:ext uri="{FF2B5EF4-FFF2-40B4-BE49-F238E27FC236}">
                <a16:creationId xmlns:a16="http://schemas.microsoft.com/office/drawing/2014/main" id="{8D9ADAF3-257E-2AA7-B36D-A98784C65855}"/>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12" name="Slide Number Placeholder 5">
            <a:extLst>
              <a:ext uri="{FF2B5EF4-FFF2-40B4-BE49-F238E27FC236}">
                <a16:creationId xmlns:a16="http://schemas.microsoft.com/office/drawing/2014/main" id="{4EBA300D-3F44-CBBA-D01D-C3DB5E1089FF}"/>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398937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13294B"/>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defRPr lang="en-US" sz="3200" kern="1200" dirty="0">
                <a:solidFill>
                  <a:schemeClr val="tx1"/>
                </a:solidFill>
                <a:latin typeface="+mn-lt"/>
                <a:ea typeface="+mn-ea"/>
                <a:cs typeface="+mn-cs"/>
              </a:defRPr>
            </a:lvl1pPr>
            <a:lvl2pPr marL="685800" indent="-228600">
              <a:defRPr lang="en-US" sz="2800" kern="1200" dirty="0">
                <a:solidFill>
                  <a:schemeClr val="tx1"/>
                </a:solidFill>
                <a:latin typeface="+mn-lt"/>
                <a:ea typeface="+mn-ea"/>
                <a:cs typeface="+mn-cs"/>
              </a:defRPr>
            </a:lvl2pPr>
            <a:lvl3pPr marL="1143000" indent="-228600">
              <a:defRPr lang="en-US" sz="2600" kern="1200" dirty="0">
                <a:solidFill>
                  <a:schemeClr val="tx1"/>
                </a:solidFill>
                <a:latin typeface="+mn-lt"/>
                <a:ea typeface="+mn-ea"/>
                <a:cs typeface="+mn-cs"/>
              </a:defRPr>
            </a:lvl3pPr>
            <a:lvl4pPr marL="1600200" indent="-228600">
              <a:defRPr lang="en-US" sz="1800" kern="1200" dirty="0">
                <a:solidFill>
                  <a:schemeClr val="tx1"/>
                </a:solidFill>
                <a:latin typeface="+mn-lt"/>
                <a:ea typeface="+mn-ea"/>
                <a:cs typeface="+mn-cs"/>
              </a:defRPr>
            </a:lvl4pPr>
            <a:lvl5pPr marL="2057400" indent="-228600">
              <a:defRPr lang="en-US" sz="1800" kern="1200" dirty="0">
                <a:solidFill>
                  <a:schemeClr val="tx1"/>
                </a:solidFill>
                <a:latin typeface="+mn-lt"/>
                <a:ea typeface="+mn-ea"/>
                <a:cs typeface="+mn-cs"/>
              </a:defRPr>
            </a:lvl5pPr>
          </a:lstStyle>
          <a:p>
            <a:pPr marL="228600" lvl="0" indent="-228600" algn="l" defTabSz="914400" rtl="0" eaLnBrk="1" latinLnBrk="0" hangingPunct="1">
              <a:lnSpc>
                <a:spcPct val="90000"/>
              </a:lnSpc>
              <a:spcBef>
                <a:spcPts val="1000"/>
              </a:spcBef>
              <a:buClr>
                <a:srgbClr val="EE6234"/>
              </a:buClr>
              <a:buFont typeface="Wingdings" panose="05000000000000000000" pitchFamily="2" charset="2"/>
              <a:buChar char="§"/>
            </a:pPr>
            <a:r>
              <a:rPr lang="en-US" dirty="0"/>
              <a:t>Click to edit Master text styles</a:t>
            </a:r>
          </a:p>
          <a:p>
            <a:pPr marL="685800" lvl="1" indent="-228600" algn="l" defTabSz="914400" rtl="0" eaLnBrk="1" latinLnBrk="0" hangingPunct="1">
              <a:lnSpc>
                <a:spcPct val="90000"/>
              </a:lnSpc>
              <a:spcBef>
                <a:spcPts val="500"/>
              </a:spcBef>
              <a:buClr>
                <a:srgbClr val="13294B"/>
              </a:buClr>
              <a:buSzPct val="80000"/>
              <a:buFont typeface="Wingdings" panose="05000000000000000000" pitchFamily="2" charset="2"/>
              <a:buChar char="§"/>
            </a:pPr>
            <a:r>
              <a:rPr lang="en-US" dirty="0"/>
              <a:t>Second level</a:t>
            </a:r>
          </a:p>
          <a:p>
            <a:pPr marL="1143000" lvl="2" indent="-228600" algn="l" defTabSz="914400" rtl="0" eaLnBrk="1" latinLnBrk="0" hangingPunct="1">
              <a:lnSpc>
                <a:spcPct val="90000"/>
              </a:lnSpc>
              <a:spcBef>
                <a:spcPts val="500"/>
              </a:spcBef>
              <a:buClr>
                <a:srgbClr val="009FD4"/>
              </a:buClr>
              <a:buSzPct val="75000"/>
              <a:buFont typeface="Wingdings" panose="05000000000000000000" pitchFamily="2" charset="2"/>
              <a:buChar char="§"/>
            </a:pPr>
            <a:r>
              <a:rPr lang="en-US" dirty="0"/>
              <a:t>Third level</a:t>
            </a:r>
          </a:p>
          <a:p>
            <a:pPr marL="1600200" lvl="3" indent="-228600" algn="l" defTabSz="914400" rtl="0" eaLnBrk="1" latinLnBrk="0" hangingPunct="1">
              <a:lnSpc>
                <a:spcPct val="90000"/>
              </a:lnSpc>
              <a:spcBef>
                <a:spcPts val="500"/>
              </a:spcBef>
              <a:buClr>
                <a:srgbClr val="EE6234"/>
              </a:buClr>
              <a:buSzPct val="50000"/>
              <a:buFont typeface="Wingdings" panose="05000000000000000000" pitchFamily="2" charset="2"/>
              <a:buChar char="q"/>
            </a:pPr>
            <a:r>
              <a:rPr lang="en-US" dirty="0"/>
              <a:t>Fourth level</a:t>
            </a:r>
          </a:p>
          <a:p>
            <a:pPr marL="2057400" lvl="4" indent="-228600" algn="l" defTabSz="914400" rtl="0" eaLnBrk="1" latinLnBrk="0" hangingPunct="1">
              <a:lnSpc>
                <a:spcPct val="90000"/>
              </a:lnSpc>
              <a:spcBef>
                <a:spcPts val="500"/>
              </a:spcBef>
              <a:buClr>
                <a:srgbClr val="13294B"/>
              </a:buClr>
              <a:buSzPct val="50000"/>
              <a:buFont typeface="Wingdings" panose="05000000000000000000" pitchFamily="2" charset="2"/>
              <a:buChar char="q"/>
            </a:pPr>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marL="228600" indent="-228600" algn="l" defTabSz="914400" rtl="0" eaLnBrk="1" latinLnBrk="0" hangingPunct="1">
              <a:lnSpc>
                <a:spcPct val="90000"/>
              </a:lnSpc>
              <a:buFont typeface="Wingdings" panose="05000000000000000000" pitchFamily="2" charset="2"/>
              <a:defRPr lang="en-US" sz="3200" kern="1200" dirty="0">
                <a:solidFill>
                  <a:schemeClr val="tx1"/>
                </a:solidFill>
                <a:latin typeface="+mn-lt"/>
                <a:ea typeface="+mn-ea"/>
                <a:cs typeface="+mn-cs"/>
              </a:defRPr>
            </a:lvl1pPr>
            <a:lvl2pPr marL="685800" indent="-228600" algn="l" defTabSz="914400" rtl="0" eaLnBrk="1" latinLnBrk="0" hangingPunct="1">
              <a:lnSpc>
                <a:spcPct val="90000"/>
              </a:lnSpc>
              <a:buFont typeface="Wingdings" panose="05000000000000000000" pitchFamily="2" charset="2"/>
              <a:defRPr lang="en-US" sz="2800" kern="1200" dirty="0">
                <a:solidFill>
                  <a:schemeClr val="tx1"/>
                </a:solidFill>
                <a:latin typeface="+mn-lt"/>
                <a:ea typeface="+mn-ea"/>
                <a:cs typeface="+mn-cs"/>
              </a:defRPr>
            </a:lvl2pPr>
            <a:lvl3pPr marL="1143000" indent="-228600" algn="l" defTabSz="914400" rtl="0" eaLnBrk="1" latinLnBrk="0" hangingPunct="1">
              <a:lnSpc>
                <a:spcPct val="90000"/>
              </a:lnSpc>
              <a:buFont typeface="Wingdings" panose="05000000000000000000" pitchFamily="2" charset="2"/>
              <a:defRPr lang="en-US" sz="2600" kern="1200" dirty="0">
                <a:solidFill>
                  <a:schemeClr val="tx1"/>
                </a:solidFill>
                <a:latin typeface="+mn-lt"/>
                <a:ea typeface="+mn-ea"/>
                <a:cs typeface="+mn-cs"/>
              </a:defRPr>
            </a:lvl3pPr>
            <a:lvl4pPr marL="1600200" indent="-228600" algn="l" defTabSz="914400" rtl="0" eaLnBrk="1" latinLnBrk="0" hangingPunct="1">
              <a:lnSpc>
                <a:spcPct val="90000"/>
              </a:lnSpc>
              <a:buFont typeface="Wingdings" panose="05000000000000000000" pitchFamily="2" charset="2"/>
              <a:defRPr lang="en-US" sz="1800" kern="1200" dirty="0">
                <a:solidFill>
                  <a:schemeClr val="tx1"/>
                </a:solidFill>
                <a:latin typeface="+mn-lt"/>
                <a:ea typeface="+mn-ea"/>
                <a:cs typeface="+mn-cs"/>
              </a:defRPr>
            </a:lvl4pPr>
            <a:lvl5pPr marL="2057400" indent="-228600" algn="l" defTabSz="914400" rtl="0" eaLnBrk="1" latinLnBrk="0" hangingPunct="1">
              <a:lnSpc>
                <a:spcPct val="90000"/>
              </a:lnSpc>
              <a:buFont typeface="Wingdings" panose="05000000000000000000" pitchFamily="2" charset="2"/>
              <a:defRPr lang="en-US" sz="1800" kern="1200" dirty="0">
                <a:solidFill>
                  <a:schemeClr val="tx1"/>
                </a:solidFill>
                <a:latin typeface="+mn-lt"/>
                <a:ea typeface="+mn-ea"/>
                <a:cs typeface="+mn-cs"/>
              </a:defRPr>
            </a:lvl5pPr>
          </a:lstStyle>
          <a:p>
            <a:pPr marL="228600" lvl="0" indent="-228600" algn="l" defTabSz="914400" rtl="0" eaLnBrk="1" latinLnBrk="0" hangingPunct="1">
              <a:lnSpc>
                <a:spcPct val="90000"/>
              </a:lnSpc>
              <a:spcBef>
                <a:spcPts val="1000"/>
              </a:spcBef>
              <a:buClr>
                <a:srgbClr val="EE6234"/>
              </a:buClr>
              <a:buFont typeface="Wingdings" panose="05000000000000000000" pitchFamily="2" charset="2"/>
              <a:buChar char="§"/>
            </a:pPr>
            <a:r>
              <a:rPr lang="en-US" dirty="0"/>
              <a:t>Click to edit Master text styles</a:t>
            </a:r>
          </a:p>
          <a:p>
            <a:pPr marL="685800" lvl="1" indent="-228600" algn="l" defTabSz="914400" rtl="0" eaLnBrk="1" latinLnBrk="0" hangingPunct="1">
              <a:lnSpc>
                <a:spcPct val="90000"/>
              </a:lnSpc>
              <a:spcBef>
                <a:spcPts val="500"/>
              </a:spcBef>
              <a:buClr>
                <a:srgbClr val="13294B"/>
              </a:buClr>
              <a:buSzPct val="80000"/>
              <a:buFont typeface="Wingdings" panose="05000000000000000000" pitchFamily="2" charset="2"/>
              <a:buChar char="§"/>
            </a:pPr>
            <a:r>
              <a:rPr lang="en-US" dirty="0"/>
              <a:t>Second level</a:t>
            </a:r>
          </a:p>
          <a:p>
            <a:pPr marL="1143000" lvl="2" indent="-228600" algn="l" defTabSz="914400" rtl="0" eaLnBrk="1" latinLnBrk="0" hangingPunct="1">
              <a:lnSpc>
                <a:spcPct val="90000"/>
              </a:lnSpc>
              <a:spcBef>
                <a:spcPts val="500"/>
              </a:spcBef>
              <a:buClr>
                <a:srgbClr val="009FD4"/>
              </a:buClr>
              <a:buSzPct val="75000"/>
              <a:buFont typeface="Wingdings" panose="05000000000000000000" pitchFamily="2" charset="2"/>
              <a:buChar char="§"/>
            </a:pPr>
            <a:r>
              <a:rPr lang="en-US" dirty="0"/>
              <a:t>Third level</a:t>
            </a:r>
          </a:p>
          <a:p>
            <a:pPr marL="1600200" lvl="3" indent="-228600" algn="l" defTabSz="914400" rtl="0" eaLnBrk="1" latinLnBrk="0" hangingPunct="1">
              <a:lnSpc>
                <a:spcPct val="90000"/>
              </a:lnSpc>
              <a:spcBef>
                <a:spcPts val="500"/>
              </a:spcBef>
              <a:buClr>
                <a:srgbClr val="EE6234"/>
              </a:buClr>
              <a:buSzPct val="50000"/>
              <a:buFont typeface="Wingdings" panose="05000000000000000000" pitchFamily="2" charset="2"/>
              <a:buChar char="q"/>
            </a:pPr>
            <a:r>
              <a:rPr lang="en-US" dirty="0"/>
              <a:t>Fourth level</a:t>
            </a:r>
          </a:p>
          <a:p>
            <a:pPr marL="2057400" lvl="4" indent="-228600" algn="l" defTabSz="914400" rtl="0" eaLnBrk="1" latinLnBrk="0" hangingPunct="1">
              <a:lnSpc>
                <a:spcPct val="90000"/>
              </a:lnSpc>
              <a:spcBef>
                <a:spcPts val="500"/>
              </a:spcBef>
              <a:buClr>
                <a:srgbClr val="13294B"/>
              </a:buClr>
              <a:buSzPct val="50000"/>
              <a:buFont typeface="Wingdings" panose="05000000000000000000" pitchFamily="2" charset="2"/>
              <a:buChar char="q"/>
            </a:pPr>
            <a:r>
              <a:rPr lang="en-US" dirty="0"/>
              <a:t>Fifth level</a:t>
            </a:r>
          </a:p>
        </p:txBody>
      </p:sp>
      <p:pic>
        <p:nvPicPr>
          <p:cNvPr id="12" name="Picture 11">
            <a:extLst>
              <a:ext uri="{FF2B5EF4-FFF2-40B4-BE49-F238E27FC236}">
                <a16:creationId xmlns:a16="http://schemas.microsoft.com/office/drawing/2014/main" id="{67A70B6E-9711-0FC4-949C-D1D262710E5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13" name="Picture 12" descr="SWTCIE Illinois wordmark">
            <a:extLst>
              <a:ext uri="{FF2B5EF4-FFF2-40B4-BE49-F238E27FC236}">
                <a16:creationId xmlns:a16="http://schemas.microsoft.com/office/drawing/2014/main" id="{87515B12-3234-AFF9-73BF-3C0CB1691210}"/>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14" name="Slide Number Placeholder 5">
            <a:extLst>
              <a:ext uri="{FF2B5EF4-FFF2-40B4-BE49-F238E27FC236}">
                <a16:creationId xmlns:a16="http://schemas.microsoft.com/office/drawing/2014/main" id="{902F415F-205C-905F-4AEA-24B4A471E6C4}"/>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9856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3294B"/>
                </a:solidFill>
              </a:defRPr>
            </a:lvl1pPr>
          </a:lstStyle>
          <a:p>
            <a:r>
              <a:rPr lang="en-US" dirty="0"/>
              <a:t>Click to edit Master title style</a:t>
            </a:r>
          </a:p>
        </p:txBody>
      </p:sp>
      <p:pic>
        <p:nvPicPr>
          <p:cNvPr id="8" name="Picture 7">
            <a:extLst>
              <a:ext uri="{FF2B5EF4-FFF2-40B4-BE49-F238E27FC236}">
                <a16:creationId xmlns:a16="http://schemas.microsoft.com/office/drawing/2014/main" id="{BFAB2E7E-1369-3340-E1B2-BECAE79B847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9" name="Picture 8" descr="SWTCIE Illinois wordmark">
            <a:extLst>
              <a:ext uri="{FF2B5EF4-FFF2-40B4-BE49-F238E27FC236}">
                <a16:creationId xmlns:a16="http://schemas.microsoft.com/office/drawing/2014/main" id="{5A4C9A5E-BC79-37D6-9B29-942367A422A6}"/>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10" name="Slide Number Placeholder 5">
            <a:extLst>
              <a:ext uri="{FF2B5EF4-FFF2-40B4-BE49-F238E27FC236}">
                <a16:creationId xmlns:a16="http://schemas.microsoft.com/office/drawing/2014/main" id="{AA29573A-3427-5DBC-1242-BEAE408E2A48}"/>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313877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AB9DDC-3FAC-27B4-9178-E4895360B2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8" name="Picture 7" descr="SWTCIE Illinois wordmark">
            <a:extLst>
              <a:ext uri="{FF2B5EF4-FFF2-40B4-BE49-F238E27FC236}">
                <a16:creationId xmlns:a16="http://schemas.microsoft.com/office/drawing/2014/main" id="{D3EE2D2E-867D-56F9-DBBE-1B32510E76C6}"/>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9" name="Slide Number Placeholder 5">
            <a:extLst>
              <a:ext uri="{FF2B5EF4-FFF2-40B4-BE49-F238E27FC236}">
                <a16:creationId xmlns:a16="http://schemas.microsoft.com/office/drawing/2014/main" id="{691F8EC1-72DB-CFE4-223B-CCDD26C694EE}"/>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407420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13294B"/>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marL="228600" indent="-228600">
              <a:defRPr lang="en-US" sz="3200" kern="1200" dirty="0">
                <a:solidFill>
                  <a:schemeClr val="tx1"/>
                </a:solidFill>
                <a:latin typeface="+mn-lt"/>
                <a:ea typeface="+mn-ea"/>
                <a:cs typeface="+mn-cs"/>
              </a:defRPr>
            </a:lvl1pPr>
            <a:lvl2pPr marL="685800" indent="-228600">
              <a:defRPr lang="en-US" sz="2800" kern="1200" dirty="0">
                <a:solidFill>
                  <a:schemeClr val="tx1"/>
                </a:solidFill>
                <a:latin typeface="+mn-lt"/>
                <a:ea typeface="+mn-ea"/>
                <a:cs typeface="+mn-cs"/>
              </a:defRPr>
            </a:lvl2pPr>
            <a:lvl3pPr marL="1143000" indent="-228600">
              <a:defRPr lang="en-US" sz="2600" kern="1200" dirty="0">
                <a:solidFill>
                  <a:schemeClr val="tx1"/>
                </a:solidFill>
                <a:latin typeface="+mn-lt"/>
                <a:ea typeface="+mn-ea"/>
                <a:cs typeface="+mn-cs"/>
              </a:defRPr>
            </a:lvl3pPr>
            <a:lvl4pPr marL="1600200" indent="-228600">
              <a:defRPr lang="en-US" sz="1800" kern="1200" dirty="0">
                <a:solidFill>
                  <a:schemeClr val="tx1"/>
                </a:solidFill>
                <a:latin typeface="+mn-lt"/>
                <a:ea typeface="+mn-ea"/>
                <a:cs typeface="+mn-cs"/>
              </a:defRPr>
            </a:lvl4pPr>
            <a:lvl5pPr marL="2057400" indent="-228600">
              <a:defRPr lang="en-US" sz="1800" kern="1200" dirty="0">
                <a:solidFill>
                  <a:schemeClr val="tx1"/>
                </a:solidFill>
                <a:latin typeface="+mn-lt"/>
                <a:ea typeface="+mn-ea"/>
                <a:cs typeface="+mn-cs"/>
              </a:defRPr>
            </a:lvl5pPr>
            <a:lvl6pPr>
              <a:defRPr sz="2000"/>
            </a:lvl6pPr>
            <a:lvl7pPr>
              <a:defRPr sz="2000"/>
            </a:lvl7pPr>
            <a:lvl8pPr>
              <a:defRPr sz="2000"/>
            </a:lvl8pPr>
            <a:lvl9pPr>
              <a:defRPr sz="2000"/>
            </a:lvl9pPr>
          </a:lstStyle>
          <a:p>
            <a:pPr marL="228600" lvl="0" indent="-228600" algn="l" defTabSz="914400" rtl="0" eaLnBrk="1" latinLnBrk="0" hangingPunct="1">
              <a:lnSpc>
                <a:spcPct val="90000"/>
              </a:lnSpc>
              <a:spcBef>
                <a:spcPts val="1000"/>
              </a:spcBef>
              <a:buClr>
                <a:srgbClr val="EE6234"/>
              </a:buClr>
              <a:buFont typeface="Wingdings" panose="05000000000000000000" pitchFamily="2" charset="2"/>
              <a:buChar char="§"/>
            </a:pPr>
            <a:r>
              <a:rPr lang="en-US" dirty="0"/>
              <a:t>Click to edit Master text styles</a:t>
            </a:r>
          </a:p>
          <a:p>
            <a:pPr marL="685800" lvl="1" indent="-228600" algn="l" defTabSz="914400" rtl="0" eaLnBrk="1" latinLnBrk="0" hangingPunct="1">
              <a:lnSpc>
                <a:spcPct val="90000"/>
              </a:lnSpc>
              <a:spcBef>
                <a:spcPts val="500"/>
              </a:spcBef>
              <a:buClr>
                <a:srgbClr val="13294B"/>
              </a:buClr>
              <a:buSzPct val="80000"/>
              <a:buFont typeface="Wingdings" panose="05000000000000000000" pitchFamily="2" charset="2"/>
              <a:buChar char="§"/>
            </a:pPr>
            <a:r>
              <a:rPr lang="en-US" dirty="0"/>
              <a:t>Second level</a:t>
            </a:r>
          </a:p>
          <a:p>
            <a:pPr marL="1143000" lvl="2" indent="-228600" algn="l" defTabSz="914400" rtl="0" eaLnBrk="1" latinLnBrk="0" hangingPunct="1">
              <a:lnSpc>
                <a:spcPct val="90000"/>
              </a:lnSpc>
              <a:spcBef>
                <a:spcPts val="500"/>
              </a:spcBef>
              <a:buClr>
                <a:srgbClr val="009FD4"/>
              </a:buClr>
              <a:buSzPct val="75000"/>
              <a:buFont typeface="Wingdings" panose="05000000000000000000" pitchFamily="2" charset="2"/>
              <a:buChar char="§"/>
            </a:pPr>
            <a:r>
              <a:rPr lang="en-US" dirty="0"/>
              <a:t>Third level</a:t>
            </a:r>
          </a:p>
          <a:p>
            <a:pPr marL="1600200" lvl="3" indent="-228600" algn="l" defTabSz="914400" rtl="0" eaLnBrk="1" latinLnBrk="0" hangingPunct="1">
              <a:lnSpc>
                <a:spcPct val="90000"/>
              </a:lnSpc>
              <a:spcBef>
                <a:spcPts val="500"/>
              </a:spcBef>
              <a:buClr>
                <a:srgbClr val="EE6234"/>
              </a:buClr>
              <a:buSzPct val="50000"/>
              <a:buFont typeface="Wingdings" panose="05000000000000000000" pitchFamily="2" charset="2"/>
              <a:buChar char="q"/>
            </a:pPr>
            <a:r>
              <a:rPr lang="en-US" dirty="0"/>
              <a:t>Fourth level</a:t>
            </a:r>
          </a:p>
          <a:p>
            <a:pPr marL="2057400" lvl="4" indent="-228600" algn="l" defTabSz="914400" rtl="0" eaLnBrk="1" latinLnBrk="0" hangingPunct="1">
              <a:lnSpc>
                <a:spcPct val="90000"/>
              </a:lnSpc>
              <a:spcBef>
                <a:spcPts val="500"/>
              </a:spcBef>
              <a:buClr>
                <a:srgbClr val="13294B"/>
              </a:buClr>
              <a:buSzPct val="50000"/>
              <a:buFont typeface="Wingdings" panose="05000000000000000000" pitchFamily="2" charset="2"/>
              <a:buChar char="q"/>
            </a:pPr>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643FAE93-7DE9-5682-2538-5D94EB51BE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11" name="Picture 10" descr="SWTCIE Illinois wordmark">
            <a:extLst>
              <a:ext uri="{FF2B5EF4-FFF2-40B4-BE49-F238E27FC236}">
                <a16:creationId xmlns:a16="http://schemas.microsoft.com/office/drawing/2014/main" id="{E326B594-97C7-839A-DF15-26C7A36593FB}"/>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12" name="Slide Number Placeholder 5">
            <a:extLst>
              <a:ext uri="{FF2B5EF4-FFF2-40B4-BE49-F238E27FC236}">
                <a16:creationId xmlns:a16="http://schemas.microsoft.com/office/drawing/2014/main" id="{40F09838-01C1-4536-0CEB-1BA0795DB563}"/>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155846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13294B"/>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4B6948EE-6BA6-AF9B-0EF1-BEA921C6DD0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11" name="Picture 10" descr="SWTCIE Illinois wordmark">
            <a:extLst>
              <a:ext uri="{FF2B5EF4-FFF2-40B4-BE49-F238E27FC236}">
                <a16:creationId xmlns:a16="http://schemas.microsoft.com/office/drawing/2014/main" id="{32D5A63A-E3DD-E9E4-B00A-6ED7C67F3B42}"/>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12" name="Slide Number Placeholder 5">
            <a:extLst>
              <a:ext uri="{FF2B5EF4-FFF2-40B4-BE49-F238E27FC236}">
                <a16:creationId xmlns:a16="http://schemas.microsoft.com/office/drawing/2014/main" id="{A9FFE83E-21B9-7F7A-9490-BD7F8A9B9C41}"/>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263382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lvl="0" indent="-228600" algn="l" defTabSz="914400" rtl="0" eaLnBrk="1" latinLnBrk="0" hangingPunct="1">
              <a:lnSpc>
                <a:spcPct val="90000"/>
              </a:lnSpc>
              <a:spcBef>
                <a:spcPts val="1000"/>
              </a:spcBef>
              <a:buClr>
                <a:srgbClr val="EE6234"/>
              </a:buClr>
              <a:buFont typeface="Wingdings" panose="05000000000000000000" pitchFamily="2" charset="2"/>
              <a:buChar char="§"/>
            </a:pPr>
            <a:r>
              <a:rPr lang="en-US" dirty="0"/>
              <a:t>Click to edit Master text styles</a:t>
            </a:r>
          </a:p>
          <a:p>
            <a:pPr marL="685800" lvl="1" indent="-228600" algn="l" defTabSz="914400" rtl="0" eaLnBrk="1" latinLnBrk="0" hangingPunct="1">
              <a:lnSpc>
                <a:spcPct val="90000"/>
              </a:lnSpc>
              <a:spcBef>
                <a:spcPts val="500"/>
              </a:spcBef>
              <a:buClr>
                <a:srgbClr val="13294B"/>
              </a:buClr>
              <a:buSzPct val="80000"/>
              <a:buFont typeface="Wingdings" panose="05000000000000000000" pitchFamily="2" charset="2"/>
              <a:buChar char="§"/>
            </a:pPr>
            <a:r>
              <a:rPr lang="en-US" dirty="0"/>
              <a:t>Second level</a:t>
            </a:r>
          </a:p>
          <a:p>
            <a:pPr marL="1143000" lvl="2" indent="-228600" algn="l" defTabSz="914400" rtl="0" eaLnBrk="1" latinLnBrk="0" hangingPunct="1">
              <a:lnSpc>
                <a:spcPct val="90000"/>
              </a:lnSpc>
              <a:spcBef>
                <a:spcPts val="500"/>
              </a:spcBef>
              <a:buClr>
                <a:srgbClr val="009FD4"/>
              </a:buClr>
              <a:buSzPct val="80000"/>
              <a:buFont typeface="Wingdings" panose="05000000000000000000" pitchFamily="2" charset="2"/>
              <a:buChar char="§"/>
            </a:pPr>
            <a:r>
              <a:rPr lang="en-US" dirty="0"/>
              <a:t>Third level</a:t>
            </a:r>
          </a:p>
          <a:p>
            <a:pPr marL="1600200" lvl="3" indent="-228600" algn="l" defTabSz="914400" rtl="0" eaLnBrk="1" latinLnBrk="0" hangingPunct="1">
              <a:lnSpc>
                <a:spcPct val="90000"/>
              </a:lnSpc>
              <a:spcBef>
                <a:spcPts val="500"/>
              </a:spcBef>
              <a:buClr>
                <a:srgbClr val="EE6234"/>
              </a:buClr>
              <a:buSzPct val="50000"/>
              <a:buFont typeface="Wingdings" panose="05000000000000000000" pitchFamily="2" charset="2"/>
              <a:buChar char="q"/>
            </a:pPr>
            <a:r>
              <a:rPr lang="en-US" dirty="0"/>
              <a:t>Fourth level</a:t>
            </a:r>
          </a:p>
          <a:p>
            <a:pPr marL="2057400" lvl="4" indent="-228600" algn="l" defTabSz="914400" rtl="0" eaLnBrk="1" latinLnBrk="0" hangingPunct="1">
              <a:lnSpc>
                <a:spcPct val="90000"/>
              </a:lnSpc>
              <a:spcBef>
                <a:spcPts val="500"/>
              </a:spcBef>
              <a:buClr>
                <a:srgbClr val="13294B"/>
              </a:buClr>
              <a:buSzPct val="50000"/>
              <a:buFont typeface="Wingdings" panose="05000000000000000000" pitchFamily="2" charset="2"/>
              <a:buChar char="q"/>
            </a:pPr>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453F7-F2FD-4B11-A6FF-38E010B3270D}" type="datetime1">
              <a:rPr lang="en-US" smtClean="0"/>
              <a:t>4/8/24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DBFB53F7-4D87-E844-B31E-B7D266CDFB23}" type="slidenum">
              <a:rPr lang="en-US" smtClean="0"/>
              <a:pPr/>
              <a:t>‹#›</a:t>
            </a:fld>
            <a:endParaRPr lang="en-US" dirty="0"/>
          </a:p>
        </p:txBody>
      </p:sp>
    </p:spTree>
    <p:extLst>
      <p:ext uri="{BB962C8B-B14F-4D97-AF65-F5344CB8AC3E}">
        <p14:creationId xmlns:p14="http://schemas.microsoft.com/office/powerpoint/2010/main" val="3358091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lnSpc>
          <a:spcPct val="90000"/>
        </a:lnSpc>
        <a:spcBef>
          <a:spcPct val="0"/>
        </a:spcBef>
        <a:buNone/>
        <a:defRPr sz="4400" b="1" kern="1200">
          <a:solidFill>
            <a:srgbClr val="13294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lang="en-US" sz="3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65000"/>
        <a:buFont typeface="Calibri" panose="020F0502020204030204" pitchFamily="34" charset="0"/>
        <a:buChar char="□"/>
        <a:defRPr lang="en-US" sz="28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q"/>
        <a:defRPr lang="en-US" sz="26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1D3740-F873-299F-EF0A-FCB8440DE3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0AF06D8-EA89-5D27-A345-51504F67AA43}"/>
              </a:ext>
            </a:extLst>
          </p:cNvPr>
          <p:cNvSpPr>
            <a:spLocks noGrp="1"/>
          </p:cNvSpPr>
          <p:nvPr>
            <p:ph type="ctrTitle"/>
          </p:nvPr>
        </p:nvSpPr>
        <p:spPr>
          <a:xfrm>
            <a:off x="503987" y="774461"/>
            <a:ext cx="4960491" cy="1823667"/>
          </a:xfrm>
        </p:spPr>
        <p:txBody>
          <a:bodyPr/>
          <a:lstStyle/>
          <a:p>
            <a:pPr algn="l"/>
            <a:r>
              <a:rPr lang="en-US" dirty="0">
                <a:solidFill>
                  <a:schemeClr val="bg1"/>
                </a:solidFill>
              </a:rPr>
              <a:t>Community</a:t>
            </a:r>
            <a:r>
              <a:rPr lang="en-US" baseline="0" dirty="0">
                <a:solidFill>
                  <a:schemeClr val="bg1"/>
                </a:solidFill>
              </a:rPr>
              <a:t> of Practice </a:t>
            </a:r>
            <a:endParaRPr lang="en-US" dirty="0">
              <a:solidFill>
                <a:schemeClr val="bg1"/>
              </a:solidFill>
            </a:endParaRPr>
          </a:p>
        </p:txBody>
      </p:sp>
      <p:sp>
        <p:nvSpPr>
          <p:cNvPr id="3" name="TextBox 2">
            <a:extLst>
              <a:ext uri="{FF2B5EF4-FFF2-40B4-BE49-F238E27FC236}">
                <a16:creationId xmlns:a16="http://schemas.microsoft.com/office/drawing/2014/main" id="{08FB0A98-24BD-732D-D872-65BE8C9AD3F6}"/>
              </a:ext>
            </a:extLst>
          </p:cNvPr>
          <p:cNvSpPr txBox="1"/>
          <p:nvPr/>
        </p:nvSpPr>
        <p:spPr>
          <a:xfrm>
            <a:off x="503987" y="3424305"/>
            <a:ext cx="5980504" cy="2492990"/>
          </a:xfrm>
          <a:prstGeom prst="rect">
            <a:avLst/>
          </a:prstGeom>
          <a:noFill/>
        </p:spPr>
        <p:txBody>
          <a:bodyPr wrap="square" rtlCol="0">
            <a:spAutoFit/>
          </a:bodyPr>
          <a:lstStyle/>
          <a:p>
            <a:r>
              <a:rPr lang="en-US" sz="3600" dirty="0">
                <a:solidFill>
                  <a:schemeClr val="bg1"/>
                </a:solidFill>
              </a:rPr>
              <a:t>Jim Knauf, </a:t>
            </a:r>
          </a:p>
          <a:p>
            <a:r>
              <a:rPr lang="en-US" sz="2800" dirty="0">
                <a:solidFill>
                  <a:schemeClr val="bg1"/>
                </a:solidFill>
              </a:rPr>
              <a:t>UIUC Project Manger</a:t>
            </a:r>
          </a:p>
          <a:p>
            <a:endParaRPr lang="en-US" sz="2800" dirty="0">
              <a:solidFill>
                <a:schemeClr val="bg1"/>
              </a:solidFill>
            </a:endParaRPr>
          </a:p>
          <a:p>
            <a:r>
              <a:rPr lang="en-US" sz="3600" dirty="0">
                <a:solidFill>
                  <a:schemeClr val="bg1"/>
                </a:solidFill>
              </a:rPr>
              <a:t>Robyn Lewis, PhD.</a:t>
            </a:r>
          </a:p>
          <a:p>
            <a:r>
              <a:rPr lang="en-US" sz="2800" dirty="0">
                <a:solidFill>
                  <a:schemeClr val="bg1"/>
                </a:solidFill>
              </a:rPr>
              <a:t>IDHS-DRS Project Manager </a:t>
            </a:r>
            <a:endParaRPr lang="en-US" sz="2000" dirty="0">
              <a:solidFill>
                <a:schemeClr val="bg1"/>
              </a:solidFill>
            </a:endParaRPr>
          </a:p>
        </p:txBody>
      </p:sp>
      <p:sp>
        <p:nvSpPr>
          <p:cNvPr id="5" name="TextBox 4">
            <a:extLst>
              <a:ext uri="{FF2B5EF4-FFF2-40B4-BE49-F238E27FC236}">
                <a16:creationId xmlns:a16="http://schemas.microsoft.com/office/drawing/2014/main" id="{A2C405E5-A583-AFE8-1E23-2632496A3A2F}"/>
              </a:ext>
            </a:extLst>
          </p:cNvPr>
          <p:cNvSpPr txBox="1"/>
          <p:nvPr/>
        </p:nvSpPr>
        <p:spPr>
          <a:xfrm>
            <a:off x="8539701" y="3577896"/>
            <a:ext cx="2826291" cy="523220"/>
          </a:xfrm>
          <a:prstGeom prst="rect">
            <a:avLst/>
          </a:prstGeom>
          <a:noFill/>
        </p:spPr>
        <p:txBody>
          <a:bodyPr wrap="square">
            <a:spAutoFit/>
          </a:bodyPr>
          <a:lstStyle/>
          <a:p>
            <a:pPr algn="r"/>
            <a:r>
              <a:rPr lang="en-US" sz="2800" dirty="0">
                <a:solidFill>
                  <a:schemeClr val="bg1"/>
                </a:solidFill>
              </a:rPr>
              <a:t>April 3, 2024</a:t>
            </a:r>
          </a:p>
        </p:txBody>
      </p:sp>
      <p:pic>
        <p:nvPicPr>
          <p:cNvPr id="9" name="Picture 8">
            <a:extLst>
              <a:ext uri="{FF2B5EF4-FFF2-40B4-BE49-F238E27FC236}">
                <a16:creationId xmlns:a16="http://schemas.microsoft.com/office/drawing/2014/main" id="{2AD3C21B-C6E7-0B46-62D1-B3409911B2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45128" y="348737"/>
            <a:ext cx="3706376" cy="2761494"/>
          </a:xfrm>
          <a:prstGeom prst="rect">
            <a:avLst/>
          </a:prstGeom>
        </p:spPr>
      </p:pic>
      <p:pic>
        <p:nvPicPr>
          <p:cNvPr id="11" name="Picture 10">
            <a:extLst>
              <a:ext uri="{FF2B5EF4-FFF2-40B4-BE49-F238E27FC236}">
                <a16:creationId xmlns:a16="http://schemas.microsoft.com/office/drawing/2014/main" id="{19C7E0EC-9E16-F843-F4B3-6E45C38189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3987" y="5954526"/>
            <a:ext cx="2822454" cy="554737"/>
          </a:xfrm>
          <a:prstGeom prst="rect">
            <a:avLst/>
          </a:prstGeom>
        </p:spPr>
      </p:pic>
    </p:spTree>
    <p:extLst>
      <p:ext uri="{BB962C8B-B14F-4D97-AF65-F5344CB8AC3E}">
        <p14:creationId xmlns:p14="http://schemas.microsoft.com/office/powerpoint/2010/main" val="356953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3773-7CA0-6587-72EF-9F1F30EF666F}"/>
              </a:ext>
            </a:extLst>
          </p:cNvPr>
          <p:cNvSpPr>
            <a:spLocks noGrp="1"/>
          </p:cNvSpPr>
          <p:nvPr>
            <p:ph type="title"/>
          </p:nvPr>
        </p:nvSpPr>
        <p:spPr>
          <a:xfrm>
            <a:off x="0" y="-110259"/>
            <a:ext cx="12192000" cy="1325563"/>
          </a:xfrm>
        </p:spPr>
        <p:txBody>
          <a:bodyPr>
            <a:noAutofit/>
          </a:bodyPr>
          <a:lstStyle/>
          <a:p>
            <a:r>
              <a:rPr lang="en-US" sz="4400" i="0" u="none" strike="noStrike" dirty="0">
                <a:effectLst/>
                <a:cs typeface="Times New Roman" panose="02020603050405020304" pitchFamily="18" charset="0"/>
              </a:rPr>
              <a:t>Using </a:t>
            </a:r>
            <a:r>
              <a:rPr lang="en-US" sz="4400" dirty="0">
                <a:cs typeface="Times New Roman" panose="02020603050405020304" pitchFamily="18" charset="0"/>
              </a:rPr>
              <a:t>a P</a:t>
            </a:r>
            <a:r>
              <a:rPr lang="en-US" sz="4400" i="0" u="none" strike="noStrike" dirty="0">
                <a:effectLst/>
                <a:cs typeface="Times New Roman" panose="02020603050405020304" pitchFamily="18" charset="0"/>
              </a:rPr>
              <a:t>erson Centered Approach</a:t>
            </a:r>
            <a:endParaRPr lang="en-US" sz="4400" dirty="0">
              <a:cs typeface="Times New Roman" panose="02020603050405020304" pitchFamily="18" charset="0"/>
            </a:endParaRPr>
          </a:p>
        </p:txBody>
      </p:sp>
      <p:graphicFrame>
        <p:nvGraphicFramePr>
          <p:cNvPr id="11" name="Content Placeholder 2" descr="Circle showcasing a person-centered approach.">
            <a:extLst>
              <a:ext uri="{FF2B5EF4-FFF2-40B4-BE49-F238E27FC236}">
                <a16:creationId xmlns:a16="http://schemas.microsoft.com/office/drawing/2014/main" id="{3A50839F-A5A5-10F6-8A7B-243CAAB6A012}"/>
              </a:ext>
            </a:extLst>
          </p:cNvPr>
          <p:cNvGraphicFramePr>
            <a:graphicFrameLocks noGrp="1"/>
          </p:cNvGraphicFramePr>
          <p:nvPr>
            <p:ph idx="1"/>
            <p:extLst>
              <p:ext uri="{D42A27DB-BD31-4B8C-83A1-F6EECF244321}">
                <p14:modId xmlns:p14="http://schemas.microsoft.com/office/powerpoint/2010/main" val="727789688"/>
              </p:ext>
            </p:extLst>
          </p:nvPr>
        </p:nvGraphicFramePr>
        <p:xfrm>
          <a:off x="1340522" y="1058506"/>
          <a:ext cx="9510953" cy="4943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1">
            <a:extLst>
              <a:ext uri="{FF2B5EF4-FFF2-40B4-BE49-F238E27FC236}">
                <a16:creationId xmlns:a16="http://schemas.microsoft.com/office/drawing/2014/main" id="{36E63FC0-C344-D953-08A7-8BD3F6C51FBC}"/>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412051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4787"/>
            <a:ext cx="10515600" cy="1325563"/>
          </a:xfrm>
        </p:spPr>
        <p:txBody>
          <a:bodyPr>
            <a:normAutofit/>
          </a:bodyPr>
          <a:lstStyle/>
          <a:p>
            <a:r>
              <a:rPr lang="en-US" sz="4400" dirty="0"/>
              <a:t>Job Seeker Intake</a:t>
            </a:r>
          </a:p>
        </p:txBody>
      </p:sp>
      <p:sp>
        <p:nvSpPr>
          <p:cNvPr id="3" name="Content Placeholder 2">
            <a:extLst>
              <a:ext uri="{FF2B5EF4-FFF2-40B4-BE49-F238E27FC236}">
                <a16:creationId xmlns:a16="http://schemas.microsoft.com/office/drawing/2014/main" id="{1DBEF989-DE78-EE15-17FA-AF82D4A6FE90}"/>
              </a:ext>
            </a:extLst>
          </p:cNvPr>
          <p:cNvSpPr>
            <a:spLocks noGrp="1"/>
          </p:cNvSpPr>
          <p:nvPr>
            <p:ph idx="1"/>
          </p:nvPr>
        </p:nvSpPr>
        <p:spPr>
          <a:xfrm>
            <a:off x="838200" y="1184707"/>
            <a:ext cx="10515600" cy="5021179"/>
          </a:xfrm>
        </p:spPr>
        <p:txBody>
          <a:bodyPr anchor="ctr">
            <a:normAutofit/>
          </a:bodyPr>
          <a:lstStyle/>
          <a:p>
            <a:pPr rtl="0" fontAlgn="base">
              <a:spcBef>
                <a:spcPts val="0"/>
              </a:spcBef>
              <a:spcAft>
                <a:spcPts val="0"/>
              </a:spcAft>
            </a:pPr>
            <a:r>
              <a:rPr lang="en-US" sz="2800" i="0" u="none" strike="noStrike" dirty="0">
                <a:solidFill>
                  <a:schemeClr val="tx1">
                    <a:alpha val="80000"/>
                  </a:schemeClr>
                </a:solidFill>
                <a:effectLst/>
                <a:cs typeface="Times New Roman" panose="02020603050405020304" pitchFamily="18" charset="0"/>
              </a:rPr>
              <a:t>May be first time meeting the job seeker</a:t>
            </a:r>
          </a:p>
          <a:p>
            <a:pPr rtl="0" fontAlgn="base">
              <a:spcBef>
                <a:spcPts val="1000"/>
              </a:spcBef>
              <a:spcAft>
                <a:spcPts val="0"/>
              </a:spcAft>
            </a:pPr>
            <a:r>
              <a:rPr lang="en-US" sz="2800" i="0" u="none" strike="noStrike" dirty="0">
                <a:solidFill>
                  <a:schemeClr val="tx1">
                    <a:alpha val="80000"/>
                  </a:schemeClr>
                </a:solidFill>
                <a:effectLst/>
                <a:cs typeface="Times New Roman" panose="02020603050405020304" pitchFamily="18" charset="0"/>
              </a:rPr>
              <a:t>Should be conversation driven</a:t>
            </a:r>
          </a:p>
          <a:p>
            <a:pPr rtl="0" fontAlgn="base">
              <a:spcBef>
                <a:spcPts val="1000"/>
              </a:spcBef>
              <a:spcAft>
                <a:spcPts val="0"/>
              </a:spcAft>
            </a:pPr>
            <a:r>
              <a:rPr lang="en-US" sz="2800" i="0" u="none" strike="noStrike" dirty="0">
                <a:solidFill>
                  <a:schemeClr val="tx1">
                    <a:alpha val="80000"/>
                  </a:schemeClr>
                </a:solidFill>
                <a:effectLst/>
                <a:cs typeface="Times New Roman" panose="02020603050405020304" pitchFamily="18" charset="0"/>
              </a:rPr>
              <a:t>Multiple inputs from the individual, family, friends and other supports</a:t>
            </a:r>
          </a:p>
          <a:p>
            <a:pPr rtl="0" fontAlgn="base">
              <a:spcBef>
                <a:spcPts val="1000"/>
              </a:spcBef>
              <a:spcAft>
                <a:spcPts val="0"/>
              </a:spcAft>
            </a:pPr>
            <a:r>
              <a:rPr lang="en-US" sz="2800" i="0" u="none" strike="noStrike" dirty="0">
                <a:solidFill>
                  <a:schemeClr val="tx1">
                    <a:alpha val="80000"/>
                  </a:schemeClr>
                </a:solidFill>
                <a:effectLst/>
                <a:cs typeface="Times New Roman" panose="02020603050405020304" pitchFamily="18" charset="0"/>
              </a:rPr>
              <a:t>Questions about work and recreational interests</a:t>
            </a:r>
          </a:p>
          <a:p>
            <a:pPr rtl="0" fontAlgn="base">
              <a:spcBef>
                <a:spcPts val="1000"/>
              </a:spcBef>
              <a:spcAft>
                <a:spcPts val="0"/>
              </a:spcAft>
            </a:pPr>
            <a:r>
              <a:rPr lang="en-US" sz="2800" i="0" u="none" strike="noStrike" dirty="0">
                <a:solidFill>
                  <a:schemeClr val="tx1">
                    <a:alpha val="80000"/>
                  </a:schemeClr>
                </a:solidFill>
                <a:effectLst/>
                <a:cs typeface="Times New Roman" panose="02020603050405020304" pitchFamily="18" charset="0"/>
              </a:rPr>
              <a:t>Search for gifts, talents and strengths</a:t>
            </a:r>
          </a:p>
          <a:p>
            <a:pPr rtl="0" fontAlgn="base">
              <a:spcBef>
                <a:spcPts val="1000"/>
              </a:spcBef>
              <a:spcAft>
                <a:spcPts val="0"/>
              </a:spcAft>
            </a:pPr>
            <a:r>
              <a:rPr lang="en-US" sz="2800" i="0" u="none" strike="noStrike" dirty="0">
                <a:solidFill>
                  <a:schemeClr val="tx1">
                    <a:alpha val="80000"/>
                  </a:schemeClr>
                </a:solidFill>
                <a:effectLst/>
                <a:cs typeface="Times New Roman" panose="02020603050405020304" pitchFamily="18" charset="0"/>
              </a:rPr>
              <a:t>See people in the context of the community</a:t>
            </a:r>
          </a:p>
          <a:p>
            <a:pPr rtl="0" fontAlgn="base">
              <a:spcBef>
                <a:spcPts val="1000"/>
              </a:spcBef>
              <a:spcAft>
                <a:spcPts val="0"/>
              </a:spcAft>
            </a:pPr>
            <a:r>
              <a:rPr lang="en-US" sz="2800" i="0" u="none" strike="noStrike" dirty="0">
                <a:solidFill>
                  <a:schemeClr val="tx1">
                    <a:alpha val="80000"/>
                  </a:schemeClr>
                </a:solidFill>
                <a:effectLst/>
                <a:cs typeface="Times New Roman" panose="02020603050405020304" pitchFamily="18" charset="0"/>
              </a:rPr>
              <a:t>Identify their contributions</a:t>
            </a:r>
          </a:p>
          <a:p>
            <a:endParaRPr lang="en-US" sz="2800" dirty="0">
              <a:solidFill>
                <a:schemeClr val="tx1">
                  <a:alpha val="80000"/>
                </a:schemeClr>
              </a:solidFill>
            </a:endParaRPr>
          </a:p>
        </p:txBody>
      </p:sp>
      <p:sp>
        <p:nvSpPr>
          <p:cNvPr id="2" name="Footer Placeholder 1">
            <a:extLst>
              <a:ext uri="{FF2B5EF4-FFF2-40B4-BE49-F238E27FC236}">
                <a16:creationId xmlns:a16="http://schemas.microsoft.com/office/drawing/2014/main" id="{747FF0CE-CF9F-8041-A148-5AA901A1CDB8}"/>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410502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E1616-4287-1DC8-3F8C-64081F97370C}"/>
              </a:ext>
            </a:extLst>
          </p:cNvPr>
          <p:cNvSpPr>
            <a:spLocks noGrp="1"/>
          </p:cNvSpPr>
          <p:nvPr>
            <p:ph type="title"/>
          </p:nvPr>
        </p:nvSpPr>
        <p:spPr>
          <a:xfrm>
            <a:off x="0" y="295564"/>
            <a:ext cx="12192000" cy="966622"/>
          </a:xfrm>
        </p:spPr>
        <p:txBody>
          <a:bodyPr anchor="b">
            <a:normAutofit/>
          </a:bodyPr>
          <a:lstStyle/>
          <a:p>
            <a:r>
              <a:rPr lang="en-US" sz="4400" dirty="0">
                <a:cs typeface="Times New Roman" panose="02020603050405020304" pitchFamily="18" charset="0"/>
              </a:rPr>
              <a:t>Job Seeker Intake Questions</a:t>
            </a:r>
          </a:p>
        </p:txBody>
      </p:sp>
      <p:pic>
        <p:nvPicPr>
          <p:cNvPr id="21" name="Graphic 20" descr="Icon symbolizing intake questions">
            <a:extLst>
              <a:ext uri="{FF2B5EF4-FFF2-40B4-BE49-F238E27FC236}">
                <a16:creationId xmlns:a16="http://schemas.microsoft.com/office/drawing/2014/main" id="{E84103FB-EC73-E368-A397-BAF5E6D3DC0B}"/>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346" y="1368931"/>
            <a:ext cx="4120137" cy="4120137"/>
          </a:xfrm>
          <a:prstGeom prst="rect">
            <a:avLst/>
          </a:prstGeom>
        </p:spPr>
      </p:pic>
      <p:sp>
        <p:nvSpPr>
          <p:cNvPr id="3" name="Content Placeholder 2">
            <a:extLst>
              <a:ext uri="{FF2B5EF4-FFF2-40B4-BE49-F238E27FC236}">
                <a16:creationId xmlns:a16="http://schemas.microsoft.com/office/drawing/2014/main" id="{42FC8DD4-2BE0-D53B-47E5-68AFFB0957AF}"/>
              </a:ext>
            </a:extLst>
          </p:cNvPr>
          <p:cNvSpPr>
            <a:spLocks noGrp="1"/>
          </p:cNvSpPr>
          <p:nvPr>
            <p:ph idx="1"/>
          </p:nvPr>
        </p:nvSpPr>
        <p:spPr>
          <a:xfrm>
            <a:off x="4819811" y="1680085"/>
            <a:ext cx="6817843" cy="4090158"/>
          </a:xfrm>
        </p:spPr>
        <p:txBody>
          <a:bodyPr anchor="t">
            <a:normAutofit/>
          </a:bodyPr>
          <a:lstStyle/>
          <a:p>
            <a:pPr rtl="0" fontAlgn="base">
              <a:spcBef>
                <a:spcPts val="0"/>
              </a:spcBef>
              <a:spcAft>
                <a:spcPts val="0"/>
              </a:spcAft>
              <a:buFont typeface="+mj-lt"/>
              <a:buAutoNum type="arabicPeriod"/>
            </a:pPr>
            <a:r>
              <a:rPr lang="en-US" sz="2800" i="0" u="none" strike="noStrike" dirty="0">
                <a:solidFill>
                  <a:schemeClr val="tx1">
                    <a:alpha val="80000"/>
                  </a:schemeClr>
                </a:solidFill>
                <a:effectLst/>
                <a:cs typeface="Times New Roman" panose="02020603050405020304" pitchFamily="18" charset="0"/>
              </a:rPr>
              <a:t>Who would you like to be present during the intake?</a:t>
            </a:r>
          </a:p>
          <a:p>
            <a:pPr rtl="0" fontAlgn="base">
              <a:spcBef>
                <a:spcPts val="1160"/>
              </a:spcBef>
              <a:spcAft>
                <a:spcPts val="0"/>
              </a:spcAft>
              <a:buFont typeface="+mj-lt"/>
              <a:buAutoNum type="arabicPeriod"/>
            </a:pPr>
            <a:r>
              <a:rPr lang="en-US" sz="2800" i="0" u="none" strike="noStrike" dirty="0">
                <a:solidFill>
                  <a:schemeClr val="tx1">
                    <a:alpha val="80000"/>
                  </a:schemeClr>
                </a:solidFill>
                <a:effectLst/>
                <a:cs typeface="Times New Roman" panose="02020603050405020304" pitchFamily="18" charset="0"/>
              </a:rPr>
              <a:t>What are questions you think need to be asked during the intake process? </a:t>
            </a:r>
          </a:p>
          <a:p>
            <a:pPr rtl="0" fontAlgn="base">
              <a:spcBef>
                <a:spcPts val="1160"/>
              </a:spcBef>
              <a:spcAft>
                <a:spcPts val="0"/>
              </a:spcAft>
              <a:buFont typeface="+mj-lt"/>
              <a:buAutoNum type="arabicPeriod"/>
            </a:pPr>
            <a:r>
              <a:rPr lang="en-US" sz="2800" i="0" u="none" strike="noStrike" dirty="0">
                <a:solidFill>
                  <a:schemeClr val="tx1">
                    <a:alpha val="80000"/>
                  </a:schemeClr>
                </a:solidFill>
                <a:effectLst/>
                <a:cs typeface="Times New Roman" panose="02020603050405020304" pitchFamily="18" charset="0"/>
              </a:rPr>
              <a:t>What motivates you?</a:t>
            </a:r>
          </a:p>
          <a:p>
            <a:pPr marL="0" indent="0" rtl="0" fontAlgn="base">
              <a:spcBef>
                <a:spcPts val="1160"/>
              </a:spcBef>
              <a:spcAft>
                <a:spcPts val="0"/>
              </a:spcAft>
              <a:buNone/>
            </a:pPr>
            <a:endParaRPr lang="en-US" sz="2800" i="0" u="none" strike="noStrike" dirty="0">
              <a:solidFill>
                <a:schemeClr val="tx1">
                  <a:alpha val="80000"/>
                </a:schemeClr>
              </a:solidFill>
              <a:effectLst/>
              <a:cs typeface="Times New Roman" panose="02020603050405020304" pitchFamily="18" charset="0"/>
            </a:endParaRPr>
          </a:p>
          <a:p>
            <a:pPr marL="0" indent="0" rtl="0" fontAlgn="base">
              <a:spcBef>
                <a:spcPts val="1160"/>
              </a:spcBef>
              <a:spcAft>
                <a:spcPts val="0"/>
              </a:spcAft>
              <a:buNone/>
            </a:pPr>
            <a:r>
              <a:rPr lang="en-US" sz="2800" dirty="0">
                <a:solidFill>
                  <a:schemeClr val="tx1">
                    <a:alpha val="80000"/>
                  </a:schemeClr>
                </a:solidFill>
                <a:cs typeface="Times New Roman" panose="02020603050405020304" pitchFamily="18" charset="0"/>
              </a:rPr>
              <a:t>**Intake Form</a:t>
            </a:r>
            <a:endParaRPr lang="en-US" sz="2800" i="0" u="none" strike="noStrike" dirty="0">
              <a:solidFill>
                <a:schemeClr val="tx1">
                  <a:alpha val="80000"/>
                </a:schemeClr>
              </a:solidFill>
              <a:effectLst/>
              <a:cs typeface="Times New Roman" panose="02020603050405020304" pitchFamily="18" charset="0"/>
            </a:endParaRPr>
          </a:p>
          <a:p>
            <a:endParaRPr lang="en-US" sz="2800" dirty="0">
              <a:solidFill>
                <a:schemeClr val="tx1">
                  <a:alpha val="80000"/>
                </a:schemeClr>
              </a:solidFill>
            </a:endParaRPr>
          </a:p>
        </p:txBody>
      </p:sp>
      <p:sp>
        <p:nvSpPr>
          <p:cNvPr id="4" name="Footer Placeholder 1">
            <a:extLst>
              <a:ext uri="{FF2B5EF4-FFF2-40B4-BE49-F238E27FC236}">
                <a16:creationId xmlns:a16="http://schemas.microsoft.com/office/drawing/2014/main" id="{C21A0547-A4EE-F9A1-1890-CCACE7528E76}"/>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22602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CEF6-F222-71F7-9F8C-21839BE57298}"/>
              </a:ext>
            </a:extLst>
          </p:cNvPr>
          <p:cNvSpPr>
            <a:spLocks noGrp="1"/>
          </p:cNvSpPr>
          <p:nvPr>
            <p:ph type="title"/>
          </p:nvPr>
        </p:nvSpPr>
        <p:spPr>
          <a:xfrm>
            <a:off x="818148" y="741391"/>
            <a:ext cx="10497552" cy="588645"/>
          </a:xfrm>
        </p:spPr>
        <p:txBody>
          <a:bodyPr anchor="b">
            <a:normAutofit fontScale="90000"/>
          </a:bodyPr>
          <a:lstStyle/>
          <a:p>
            <a:r>
              <a:rPr lang="en-US" sz="4400" i="0" u="none" strike="noStrike" dirty="0">
                <a:effectLst/>
              </a:rPr>
              <a:t>Informed Choice</a:t>
            </a:r>
            <a:endParaRPr lang="en-US" sz="4400" dirty="0"/>
          </a:p>
        </p:txBody>
      </p:sp>
      <p:sp>
        <p:nvSpPr>
          <p:cNvPr id="3" name="Content Placeholder 2">
            <a:extLst>
              <a:ext uri="{FF2B5EF4-FFF2-40B4-BE49-F238E27FC236}">
                <a16:creationId xmlns:a16="http://schemas.microsoft.com/office/drawing/2014/main" id="{EB9B7151-5B54-CE0F-03AE-9953FECA7525}"/>
              </a:ext>
            </a:extLst>
          </p:cNvPr>
          <p:cNvSpPr>
            <a:spLocks noGrp="1"/>
          </p:cNvSpPr>
          <p:nvPr>
            <p:ph idx="1"/>
          </p:nvPr>
        </p:nvSpPr>
        <p:spPr>
          <a:xfrm>
            <a:off x="1008184" y="1705084"/>
            <a:ext cx="10222523" cy="3447832"/>
          </a:xfrm>
        </p:spPr>
        <p:txBody>
          <a:bodyPr anchor="t">
            <a:normAutofit/>
          </a:bodyPr>
          <a:lstStyle/>
          <a:p>
            <a:pPr rtl="0">
              <a:spcBef>
                <a:spcPts val="0"/>
              </a:spcBef>
              <a:spcAft>
                <a:spcPts val="0"/>
              </a:spcAft>
            </a:pPr>
            <a:r>
              <a:rPr lang="en-US" sz="2800" i="0" u="none" strike="noStrike" dirty="0">
                <a:solidFill>
                  <a:schemeClr val="tx1"/>
                </a:solidFill>
                <a:effectLst/>
                <a:cs typeface="Times New Roman" panose="02020603050405020304" pitchFamily="18" charset="0"/>
              </a:rPr>
              <a:t>What is informed choice?</a:t>
            </a:r>
            <a:endParaRPr lang="en-US" sz="2800" dirty="0">
              <a:solidFill>
                <a:schemeClr val="tx1"/>
              </a:solidFill>
              <a:effectLst/>
              <a:cs typeface="Times New Roman" panose="02020603050405020304" pitchFamily="18" charset="0"/>
            </a:endParaRPr>
          </a:p>
          <a:p>
            <a:pPr rtl="0">
              <a:spcBef>
                <a:spcPts val="1160"/>
              </a:spcBef>
              <a:spcAft>
                <a:spcPts val="0"/>
              </a:spcAft>
            </a:pPr>
            <a:r>
              <a:rPr lang="en-US" sz="2800" i="0" u="none" strike="noStrike" dirty="0">
                <a:solidFill>
                  <a:schemeClr val="tx1"/>
                </a:solidFill>
                <a:effectLst/>
                <a:cs typeface="Times New Roman" panose="02020603050405020304" pitchFamily="18" charset="0"/>
              </a:rPr>
              <a:t>How can we ensure that PWD are able to make informed decisions?</a:t>
            </a:r>
            <a:endParaRPr lang="en-US" sz="2800" dirty="0">
              <a:solidFill>
                <a:schemeClr val="tx1"/>
              </a:solidFill>
              <a:effectLst/>
              <a:cs typeface="Times New Roman" panose="02020603050405020304" pitchFamily="18" charset="0"/>
            </a:endParaRPr>
          </a:p>
          <a:p>
            <a:pPr marL="0" indent="0">
              <a:buNone/>
            </a:pPr>
            <a:br>
              <a:rPr lang="en-US" sz="2800" dirty="0">
                <a:solidFill>
                  <a:schemeClr val="tx1"/>
                </a:solidFill>
              </a:rPr>
            </a:br>
            <a:endParaRPr lang="en-US" sz="2800" dirty="0">
              <a:solidFill>
                <a:schemeClr val="tx1"/>
              </a:solidFill>
            </a:endParaRPr>
          </a:p>
        </p:txBody>
      </p:sp>
      <p:sp>
        <p:nvSpPr>
          <p:cNvPr id="5" name="Footer Placeholder 1">
            <a:extLst>
              <a:ext uri="{FF2B5EF4-FFF2-40B4-BE49-F238E27FC236}">
                <a16:creationId xmlns:a16="http://schemas.microsoft.com/office/drawing/2014/main" id="{90C6DEF4-3A21-2E81-3A73-5A4DC8921E93}"/>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100068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FAB1-711F-82D7-6416-FAA084CF1AB3}"/>
              </a:ext>
            </a:extLst>
          </p:cNvPr>
          <p:cNvSpPr>
            <a:spLocks noGrp="1"/>
          </p:cNvSpPr>
          <p:nvPr>
            <p:ph type="title"/>
          </p:nvPr>
        </p:nvSpPr>
        <p:spPr>
          <a:xfrm>
            <a:off x="0" y="592703"/>
            <a:ext cx="12192000" cy="998454"/>
          </a:xfrm>
        </p:spPr>
        <p:txBody>
          <a:bodyPr>
            <a:normAutofit/>
          </a:bodyPr>
          <a:lstStyle/>
          <a:p>
            <a:r>
              <a:rPr lang="en-US" sz="4400" i="0" u="none" strike="noStrike" dirty="0">
                <a:effectLst/>
                <a:cs typeface="Times New Roman" panose="02020603050405020304" pitchFamily="18" charset="0"/>
              </a:rPr>
              <a:t>Thoughts on Informed Choice</a:t>
            </a:r>
            <a:endParaRPr lang="en-US" sz="44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A904F710-E830-1A80-C8BA-2B25A4AE1AFF}"/>
              </a:ext>
            </a:extLst>
          </p:cNvPr>
          <p:cNvSpPr>
            <a:spLocks noGrp="1"/>
          </p:cNvSpPr>
          <p:nvPr>
            <p:ph idx="1"/>
          </p:nvPr>
        </p:nvSpPr>
        <p:spPr>
          <a:xfrm>
            <a:off x="861646" y="1915259"/>
            <a:ext cx="10468708" cy="3843666"/>
          </a:xfrm>
        </p:spPr>
        <p:txBody>
          <a:bodyPr>
            <a:normAutofit/>
          </a:bodyPr>
          <a:lstStyle/>
          <a:p>
            <a:pPr rtl="0" fontAlgn="base">
              <a:spcBef>
                <a:spcPts val="0"/>
              </a:spcBef>
              <a:spcAft>
                <a:spcPts val="0"/>
              </a:spcAft>
            </a:pPr>
            <a:r>
              <a:rPr lang="en-US" sz="2800" i="0" u="none" strike="noStrike" dirty="0">
                <a:solidFill>
                  <a:schemeClr val="tx1"/>
                </a:solidFill>
                <a:effectLst/>
                <a:cs typeface="Times New Roman" panose="02020603050405020304" pitchFamily="18" charset="0"/>
              </a:rPr>
              <a:t>What people don’t want is as important as what they do want</a:t>
            </a:r>
          </a:p>
          <a:p>
            <a:pPr rtl="0" fontAlgn="base">
              <a:spcBef>
                <a:spcPts val="0"/>
              </a:spcBef>
              <a:spcAft>
                <a:spcPts val="0"/>
              </a:spcAft>
            </a:pPr>
            <a:endParaRPr lang="en-US" sz="2800" i="0" u="none" strike="noStrike" dirty="0">
              <a:solidFill>
                <a:schemeClr val="tx1"/>
              </a:solidFill>
              <a:effectLst/>
              <a:cs typeface="Times New Roman" panose="02020603050405020304" pitchFamily="18" charset="0"/>
            </a:endParaRPr>
          </a:p>
          <a:p>
            <a:pPr rtl="0" fontAlgn="base">
              <a:spcBef>
                <a:spcPts val="0"/>
              </a:spcBef>
              <a:spcAft>
                <a:spcPts val="0"/>
              </a:spcAft>
            </a:pPr>
            <a:r>
              <a:rPr lang="en-US" sz="2800" i="0" u="none" strike="noStrike" dirty="0">
                <a:solidFill>
                  <a:schemeClr val="tx1"/>
                </a:solidFill>
                <a:effectLst/>
                <a:cs typeface="Times New Roman" panose="02020603050405020304" pitchFamily="18" charset="0"/>
              </a:rPr>
              <a:t>Choice making must include familiarity with choice options/activities</a:t>
            </a:r>
          </a:p>
          <a:p>
            <a:pPr rtl="0" fontAlgn="base">
              <a:spcBef>
                <a:spcPts val="0"/>
              </a:spcBef>
              <a:spcAft>
                <a:spcPts val="0"/>
              </a:spcAft>
            </a:pPr>
            <a:endParaRPr lang="en-US" sz="2800" i="0" u="none" strike="noStrike" dirty="0">
              <a:solidFill>
                <a:schemeClr val="tx1"/>
              </a:solidFill>
              <a:effectLst/>
              <a:cs typeface="Times New Roman" panose="02020603050405020304" pitchFamily="18" charset="0"/>
            </a:endParaRPr>
          </a:p>
          <a:p>
            <a:pPr rtl="0" fontAlgn="base">
              <a:spcBef>
                <a:spcPts val="0"/>
              </a:spcBef>
              <a:spcAft>
                <a:spcPts val="0"/>
              </a:spcAft>
            </a:pPr>
            <a:r>
              <a:rPr lang="en-US" sz="2800" i="0" u="none" strike="noStrike" dirty="0">
                <a:solidFill>
                  <a:schemeClr val="tx1"/>
                </a:solidFill>
                <a:effectLst/>
                <a:cs typeface="Times New Roman" panose="02020603050405020304" pitchFamily="18" charset="0"/>
              </a:rPr>
              <a:t>Sometimes what people want is not possible</a:t>
            </a:r>
          </a:p>
          <a:p>
            <a:endParaRPr lang="en-US" sz="2800" dirty="0">
              <a:solidFill>
                <a:schemeClr val="tx1"/>
              </a:solidFill>
            </a:endParaRPr>
          </a:p>
        </p:txBody>
      </p:sp>
      <p:sp>
        <p:nvSpPr>
          <p:cNvPr id="5" name="Footer Placeholder 1">
            <a:extLst>
              <a:ext uri="{FF2B5EF4-FFF2-40B4-BE49-F238E27FC236}">
                <a16:creationId xmlns:a16="http://schemas.microsoft.com/office/drawing/2014/main" id="{B37DBD0E-3B5A-E3E3-E78D-09EDD4ADBA4C}"/>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2435213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CF05-07BF-DED6-412D-F4059A39F154}"/>
              </a:ext>
            </a:extLst>
          </p:cNvPr>
          <p:cNvSpPr>
            <a:spLocks noGrp="1"/>
          </p:cNvSpPr>
          <p:nvPr>
            <p:ph type="title"/>
          </p:nvPr>
        </p:nvSpPr>
        <p:spPr>
          <a:xfrm>
            <a:off x="0" y="0"/>
            <a:ext cx="12192000" cy="1807305"/>
          </a:xfrm>
        </p:spPr>
        <p:txBody>
          <a:bodyPr>
            <a:normAutofit/>
          </a:bodyPr>
          <a:lstStyle/>
          <a:p>
            <a:r>
              <a:rPr lang="en-US" sz="4400" i="0" u="none" strike="noStrike" dirty="0">
                <a:effectLst/>
              </a:rPr>
              <a:t>Areas of Assessment</a:t>
            </a:r>
            <a:endParaRPr lang="en-US" sz="4400" dirty="0"/>
          </a:p>
        </p:txBody>
      </p:sp>
      <p:pic>
        <p:nvPicPr>
          <p:cNvPr id="6" name="Google Shape;2182;p108" descr="One individual coaching another on a NordicTrack exercise machine.">
            <a:extLst>
              <a:ext uri="{FF2B5EF4-FFF2-40B4-BE49-F238E27FC236}">
                <a16:creationId xmlns:a16="http://schemas.microsoft.com/office/drawing/2014/main" id="{C2F3F031-A6ED-44FE-8048-30F3E1E9CAEC}"/>
              </a:ext>
            </a:extLst>
          </p:cNvPr>
          <p:cNvPicPr preferRelativeResize="0"/>
          <p:nvPr/>
        </p:nvPicPr>
        <p:blipFill>
          <a:blip r:embed="rId3">
            <a:alphaModFix/>
          </a:blip>
          <a:stretch>
            <a:fillRect/>
          </a:stretch>
        </p:blipFill>
        <p:spPr>
          <a:xfrm>
            <a:off x="527539" y="1547644"/>
            <a:ext cx="5485935" cy="3678897"/>
          </a:xfrm>
          <a:prstGeom prst="rect">
            <a:avLst/>
          </a:prstGeom>
          <a:noFill/>
          <a:ln>
            <a:noFill/>
          </a:ln>
        </p:spPr>
      </p:pic>
      <p:sp>
        <p:nvSpPr>
          <p:cNvPr id="3" name="Content Placeholder 2">
            <a:extLst>
              <a:ext uri="{FF2B5EF4-FFF2-40B4-BE49-F238E27FC236}">
                <a16:creationId xmlns:a16="http://schemas.microsoft.com/office/drawing/2014/main" id="{734A1F46-A7E5-2018-1105-614D8C9AE93E}"/>
              </a:ext>
            </a:extLst>
          </p:cNvPr>
          <p:cNvSpPr>
            <a:spLocks noGrp="1"/>
          </p:cNvSpPr>
          <p:nvPr>
            <p:ph idx="1"/>
          </p:nvPr>
        </p:nvSpPr>
        <p:spPr>
          <a:xfrm>
            <a:off x="6529753" y="1465259"/>
            <a:ext cx="5134708" cy="3843666"/>
          </a:xfrm>
        </p:spPr>
        <p:txBody>
          <a:bodyPr>
            <a:noAutofit/>
          </a:bodyPr>
          <a:lstStyle/>
          <a:p>
            <a:pPr rtl="0" fontAlgn="base">
              <a:spcBef>
                <a:spcPts val="0"/>
              </a:spcBef>
              <a:spcAft>
                <a:spcPts val="0"/>
              </a:spcAft>
            </a:pPr>
            <a:r>
              <a:rPr lang="en-US" sz="2800" i="0" u="none" strike="noStrike" dirty="0">
                <a:solidFill>
                  <a:schemeClr val="tx1"/>
                </a:solidFill>
                <a:effectLst/>
              </a:rPr>
              <a:t>Learning and Learning Styles</a:t>
            </a:r>
          </a:p>
          <a:p>
            <a:pPr rtl="0" fontAlgn="base">
              <a:spcBef>
                <a:spcPts val="1160"/>
              </a:spcBef>
              <a:spcAft>
                <a:spcPts val="0"/>
              </a:spcAft>
            </a:pPr>
            <a:r>
              <a:rPr lang="en-US" sz="2800" i="0" u="none" strike="noStrike" dirty="0">
                <a:solidFill>
                  <a:schemeClr val="tx1"/>
                </a:solidFill>
                <a:effectLst/>
              </a:rPr>
              <a:t>Productivity</a:t>
            </a:r>
          </a:p>
          <a:p>
            <a:pPr rtl="0" fontAlgn="base">
              <a:spcBef>
                <a:spcPts val="1160"/>
              </a:spcBef>
              <a:spcAft>
                <a:spcPts val="0"/>
              </a:spcAft>
            </a:pPr>
            <a:r>
              <a:rPr lang="en-US" sz="2800" i="0" u="none" strike="noStrike" dirty="0">
                <a:solidFill>
                  <a:schemeClr val="tx1"/>
                </a:solidFill>
                <a:effectLst/>
              </a:rPr>
              <a:t>Job Seeker Interest</a:t>
            </a:r>
          </a:p>
          <a:p>
            <a:pPr rtl="0" fontAlgn="base">
              <a:spcBef>
                <a:spcPts val="1160"/>
              </a:spcBef>
              <a:spcAft>
                <a:spcPts val="0"/>
              </a:spcAft>
            </a:pPr>
            <a:r>
              <a:rPr lang="en-US" sz="2800" i="0" u="none" strike="noStrike" dirty="0">
                <a:solidFill>
                  <a:schemeClr val="tx1"/>
                </a:solidFill>
                <a:effectLst/>
              </a:rPr>
              <a:t>Communication Style</a:t>
            </a:r>
          </a:p>
          <a:p>
            <a:pPr rtl="0" fontAlgn="base">
              <a:spcBef>
                <a:spcPts val="1160"/>
              </a:spcBef>
              <a:spcAft>
                <a:spcPts val="0"/>
              </a:spcAft>
            </a:pPr>
            <a:r>
              <a:rPr lang="en-US" sz="2800" i="0" u="none" strike="noStrike" dirty="0">
                <a:solidFill>
                  <a:schemeClr val="tx1"/>
                </a:solidFill>
                <a:effectLst/>
              </a:rPr>
              <a:t>Social Interaction</a:t>
            </a:r>
          </a:p>
          <a:p>
            <a:pPr rtl="0" fontAlgn="base">
              <a:spcBef>
                <a:spcPts val="1160"/>
              </a:spcBef>
              <a:spcAft>
                <a:spcPts val="0"/>
              </a:spcAft>
            </a:pPr>
            <a:r>
              <a:rPr lang="en-US" sz="2800" i="0" u="none" strike="noStrike" dirty="0">
                <a:solidFill>
                  <a:schemeClr val="tx1"/>
                </a:solidFill>
                <a:effectLst/>
              </a:rPr>
              <a:t>Worker Traits</a:t>
            </a:r>
          </a:p>
          <a:p>
            <a:pPr rtl="0" fontAlgn="base">
              <a:spcBef>
                <a:spcPts val="1160"/>
              </a:spcBef>
              <a:spcAft>
                <a:spcPts val="0"/>
              </a:spcAft>
            </a:pPr>
            <a:r>
              <a:rPr lang="en-US" sz="2800" i="0" u="none" strike="noStrike" dirty="0">
                <a:solidFill>
                  <a:schemeClr val="tx1"/>
                </a:solidFill>
                <a:effectLst/>
              </a:rPr>
              <a:t>Initiative/Motivation</a:t>
            </a:r>
          </a:p>
          <a:p>
            <a:pPr rtl="0" fontAlgn="base">
              <a:spcBef>
                <a:spcPts val="1160"/>
              </a:spcBef>
              <a:spcAft>
                <a:spcPts val="0"/>
              </a:spcAft>
            </a:pPr>
            <a:r>
              <a:rPr lang="en-US" sz="2800" i="0" u="none" strike="noStrike" dirty="0">
                <a:solidFill>
                  <a:schemeClr val="tx1"/>
                </a:solidFill>
                <a:effectLst/>
              </a:rPr>
              <a:t>Physical Ability/ Appearance</a:t>
            </a:r>
          </a:p>
          <a:p>
            <a:endParaRPr lang="en-US" sz="2500" dirty="0">
              <a:solidFill>
                <a:schemeClr val="tx1"/>
              </a:solidFill>
            </a:endParaRPr>
          </a:p>
        </p:txBody>
      </p:sp>
      <p:sp>
        <p:nvSpPr>
          <p:cNvPr id="4" name="Footer Placeholder 1">
            <a:extLst>
              <a:ext uri="{FF2B5EF4-FFF2-40B4-BE49-F238E27FC236}">
                <a16:creationId xmlns:a16="http://schemas.microsoft.com/office/drawing/2014/main" id="{58B51615-08BC-9917-1A7E-EF3AF6CCED36}"/>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61310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C116-30D6-9038-FBAC-DBFDD7ED521B}"/>
              </a:ext>
            </a:extLst>
          </p:cNvPr>
          <p:cNvSpPr>
            <a:spLocks noGrp="1"/>
          </p:cNvSpPr>
          <p:nvPr>
            <p:ph type="title"/>
          </p:nvPr>
        </p:nvSpPr>
        <p:spPr>
          <a:xfrm>
            <a:off x="4564181" y="95596"/>
            <a:ext cx="7088558" cy="1807305"/>
          </a:xfrm>
        </p:spPr>
        <p:txBody>
          <a:bodyPr>
            <a:normAutofit/>
          </a:bodyPr>
          <a:lstStyle/>
          <a:p>
            <a:r>
              <a:rPr lang="en-US" sz="4000" i="0" u="none" strike="noStrike" dirty="0">
                <a:effectLst/>
              </a:rPr>
              <a:t>Traditional Attitude Towards Employment and PWD</a:t>
            </a:r>
            <a:endParaRPr lang="en-US" sz="4000" dirty="0"/>
          </a:p>
        </p:txBody>
      </p:sp>
      <p:pic>
        <p:nvPicPr>
          <p:cNvPr id="12" name="Picture 11" descr="Outdoor warehouse">
            <a:extLst>
              <a:ext uri="{FF2B5EF4-FFF2-40B4-BE49-F238E27FC236}">
                <a16:creationId xmlns:a16="http://schemas.microsoft.com/office/drawing/2014/main" id="{9F3BAF9E-ABA9-7BEC-2256-A8CDD0E79507}"/>
              </a:ext>
            </a:extLst>
          </p:cNvPr>
          <p:cNvPicPr>
            <a:picLocks noChangeAspect="1"/>
          </p:cNvPicPr>
          <p:nvPr/>
        </p:nvPicPr>
        <p:blipFill rotWithShape="1">
          <a:blip r:embed="rId2"/>
          <a:srcRect l="14772" r="25917"/>
          <a:stretch/>
        </p:blipFill>
        <p:spPr>
          <a:xfrm>
            <a:off x="21" y="10"/>
            <a:ext cx="4564160" cy="5117422"/>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effectLst>
            <a:outerShdw dir="5400000" algn="ctr" rotWithShape="0">
              <a:srgbClr val="000000">
                <a:alpha val="43137"/>
              </a:srgbClr>
            </a:outerShdw>
          </a:effectLst>
        </p:spPr>
      </p:pic>
      <p:sp>
        <p:nvSpPr>
          <p:cNvPr id="3" name="Content Placeholder 2">
            <a:extLst>
              <a:ext uri="{FF2B5EF4-FFF2-40B4-BE49-F238E27FC236}">
                <a16:creationId xmlns:a16="http://schemas.microsoft.com/office/drawing/2014/main" id="{85E66AB3-567B-8125-7623-BE6A6096A8E3}"/>
              </a:ext>
            </a:extLst>
          </p:cNvPr>
          <p:cNvSpPr>
            <a:spLocks noGrp="1"/>
          </p:cNvSpPr>
          <p:nvPr>
            <p:ph idx="1"/>
          </p:nvPr>
        </p:nvSpPr>
        <p:spPr>
          <a:xfrm>
            <a:off x="4747846" y="1902901"/>
            <a:ext cx="7088558" cy="3843666"/>
          </a:xfrm>
        </p:spPr>
        <p:txBody>
          <a:bodyPr>
            <a:noAutofit/>
          </a:bodyPr>
          <a:lstStyle/>
          <a:p>
            <a:pPr rtl="0" fontAlgn="base">
              <a:spcBef>
                <a:spcPts val="0"/>
              </a:spcBef>
              <a:spcAft>
                <a:spcPts val="0"/>
              </a:spcAft>
            </a:pPr>
            <a:r>
              <a:rPr lang="en-US" sz="2600" b="1" i="0" u="none" strike="noStrike" dirty="0">
                <a:solidFill>
                  <a:schemeClr val="tx1"/>
                </a:solidFill>
                <a:effectLst/>
              </a:rPr>
              <a:t>They cannot fulfill requirements of existing jobs</a:t>
            </a:r>
          </a:p>
          <a:p>
            <a:pPr rtl="0" fontAlgn="base">
              <a:spcBef>
                <a:spcPts val="0"/>
              </a:spcBef>
              <a:spcAft>
                <a:spcPts val="0"/>
              </a:spcAft>
            </a:pPr>
            <a:endParaRPr lang="en-US" sz="2600" b="1" i="0" u="none" strike="noStrike" dirty="0">
              <a:solidFill>
                <a:schemeClr val="tx1"/>
              </a:solidFill>
              <a:effectLst/>
            </a:endParaRPr>
          </a:p>
          <a:p>
            <a:pPr rtl="0" fontAlgn="base">
              <a:spcBef>
                <a:spcPts val="0"/>
              </a:spcBef>
              <a:spcAft>
                <a:spcPts val="0"/>
              </a:spcAft>
            </a:pPr>
            <a:r>
              <a:rPr lang="en-US" sz="2600" b="1" i="0" u="none" strike="noStrike" dirty="0">
                <a:solidFill>
                  <a:schemeClr val="tx1"/>
                </a:solidFill>
                <a:effectLst/>
              </a:rPr>
              <a:t>Assessments focus on what people cannot do</a:t>
            </a:r>
          </a:p>
          <a:p>
            <a:pPr lvl="1" rtl="0" fontAlgn="base">
              <a:spcBef>
                <a:spcPts val="0"/>
              </a:spcBef>
              <a:spcAft>
                <a:spcPts val="0"/>
              </a:spcAft>
            </a:pPr>
            <a:r>
              <a:rPr lang="en-US" sz="2600" b="0" i="0" u="none" strike="noStrike" dirty="0">
                <a:solidFill>
                  <a:schemeClr val="tx1"/>
                </a:solidFill>
                <a:effectLst/>
              </a:rPr>
              <a:t>Real work cannot be simulated</a:t>
            </a:r>
          </a:p>
          <a:p>
            <a:pPr lvl="1" rtl="0" fontAlgn="base">
              <a:spcBef>
                <a:spcPts val="0"/>
              </a:spcBef>
              <a:spcAft>
                <a:spcPts val="0"/>
              </a:spcAft>
            </a:pPr>
            <a:r>
              <a:rPr lang="en-US" sz="2600" b="0" i="0" u="none" strike="noStrike" dirty="0">
                <a:solidFill>
                  <a:schemeClr val="tx1"/>
                </a:solidFill>
                <a:effectLst/>
              </a:rPr>
              <a:t>Environmental factors may be controlled</a:t>
            </a:r>
          </a:p>
          <a:p>
            <a:pPr lvl="1" rtl="0" fontAlgn="base">
              <a:spcBef>
                <a:spcPts val="0"/>
              </a:spcBef>
              <a:spcAft>
                <a:spcPts val="0"/>
              </a:spcAft>
            </a:pPr>
            <a:r>
              <a:rPr lang="en-US" sz="2600" b="0" i="0" u="none" strike="noStrike" dirty="0">
                <a:solidFill>
                  <a:schemeClr val="tx1"/>
                </a:solidFill>
                <a:effectLst/>
              </a:rPr>
              <a:t>Materials/tools may not match the needs of the workplace</a:t>
            </a:r>
          </a:p>
          <a:p>
            <a:pPr lvl="1" rtl="0" fontAlgn="base">
              <a:spcBef>
                <a:spcPts val="0"/>
              </a:spcBef>
              <a:spcAft>
                <a:spcPts val="0"/>
              </a:spcAft>
            </a:pPr>
            <a:endParaRPr lang="en-US" sz="2600" b="0" i="0" u="none" strike="noStrike" dirty="0">
              <a:solidFill>
                <a:schemeClr val="tx1"/>
              </a:solidFill>
              <a:effectLst/>
            </a:endParaRPr>
          </a:p>
          <a:p>
            <a:pPr rtl="0" fontAlgn="base">
              <a:spcBef>
                <a:spcPts val="0"/>
              </a:spcBef>
              <a:spcAft>
                <a:spcPts val="0"/>
              </a:spcAft>
            </a:pPr>
            <a:r>
              <a:rPr lang="en-US" sz="2600" b="1" i="0" u="none" strike="noStrike" dirty="0">
                <a:solidFill>
                  <a:schemeClr val="tx1"/>
                </a:solidFill>
                <a:effectLst/>
              </a:rPr>
              <a:t>Supports needs indicated that they were not ‘ready’ for  employment</a:t>
            </a:r>
          </a:p>
          <a:p>
            <a:endParaRPr lang="en-US" sz="2600" dirty="0">
              <a:solidFill>
                <a:schemeClr val="tx1"/>
              </a:solidFill>
            </a:endParaRPr>
          </a:p>
        </p:txBody>
      </p:sp>
      <p:sp>
        <p:nvSpPr>
          <p:cNvPr id="4" name="Footer Placeholder 1">
            <a:extLst>
              <a:ext uri="{FF2B5EF4-FFF2-40B4-BE49-F238E27FC236}">
                <a16:creationId xmlns:a16="http://schemas.microsoft.com/office/drawing/2014/main" id="{6AD8AD27-6B68-998D-351D-60E253DE85A6}"/>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619765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0905-1715-5852-A933-5E46EE430A9D}"/>
              </a:ext>
            </a:extLst>
          </p:cNvPr>
          <p:cNvSpPr>
            <a:spLocks noGrp="1"/>
          </p:cNvSpPr>
          <p:nvPr>
            <p:ph type="title"/>
          </p:nvPr>
        </p:nvSpPr>
        <p:spPr>
          <a:xfrm>
            <a:off x="876691" y="301843"/>
            <a:ext cx="10477109" cy="1003532"/>
          </a:xfrm>
        </p:spPr>
        <p:txBody>
          <a:bodyPr anchor="ctr">
            <a:normAutofit/>
          </a:bodyPr>
          <a:lstStyle/>
          <a:p>
            <a:r>
              <a:rPr lang="en-US" sz="4400" i="0" u="none" strike="noStrike" dirty="0">
                <a:effectLst/>
              </a:rPr>
              <a:t>Language of Assessment</a:t>
            </a:r>
            <a:endParaRPr lang="en-US" sz="4400" dirty="0"/>
          </a:p>
        </p:txBody>
      </p:sp>
      <p:graphicFrame>
        <p:nvGraphicFramePr>
          <p:cNvPr id="4" name="Content Placeholder 3" descr="Language of Assessment table">
            <a:extLst>
              <a:ext uri="{FF2B5EF4-FFF2-40B4-BE49-F238E27FC236}">
                <a16:creationId xmlns:a16="http://schemas.microsoft.com/office/drawing/2014/main" id="{9A5CB32B-0D3E-69AC-64FD-532C5B6D9F57}"/>
              </a:ext>
            </a:extLst>
          </p:cNvPr>
          <p:cNvGraphicFramePr>
            <a:graphicFrameLocks noGrp="1"/>
          </p:cNvGraphicFramePr>
          <p:nvPr>
            <p:ph idx="1"/>
            <p:extLst>
              <p:ext uri="{D42A27DB-BD31-4B8C-83A1-F6EECF244321}">
                <p14:modId xmlns:p14="http://schemas.microsoft.com/office/powerpoint/2010/main" val="3093907287"/>
              </p:ext>
            </p:extLst>
          </p:nvPr>
        </p:nvGraphicFramePr>
        <p:xfrm>
          <a:off x="1884218" y="1601877"/>
          <a:ext cx="8423564" cy="3703104"/>
        </p:xfrm>
        <a:graphic>
          <a:graphicData uri="http://schemas.openxmlformats.org/drawingml/2006/table">
            <a:tbl>
              <a:tblPr firstRow="1" bandRow="1">
                <a:effectLst>
                  <a:outerShdw dist="50800" dir="5400000" algn="ctr" rotWithShape="0">
                    <a:schemeClr val="accent2"/>
                  </a:outerShdw>
                </a:effectLst>
              </a:tblPr>
              <a:tblGrid>
                <a:gridCol w="4119417">
                  <a:extLst>
                    <a:ext uri="{9D8B030D-6E8A-4147-A177-3AD203B41FA5}">
                      <a16:colId xmlns:a16="http://schemas.microsoft.com/office/drawing/2014/main" val="2805497504"/>
                    </a:ext>
                  </a:extLst>
                </a:gridCol>
                <a:gridCol w="4304147">
                  <a:extLst>
                    <a:ext uri="{9D8B030D-6E8A-4147-A177-3AD203B41FA5}">
                      <a16:colId xmlns:a16="http://schemas.microsoft.com/office/drawing/2014/main" val="239409766"/>
                    </a:ext>
                  </a:extLst>
                </a:gridCol>
              </a:tblGrid>
              <a:tr h="462888">
                <a:tc>
                  <a:txBody>
                    <a:bodyPr/>
                    <a:lstStyle/>
                    <a:p>
                      <a:pPr algn="ctr" rtl="0" fontAlgn="t">
                        <a:spcBef>
                          <a:spcPts val="0"/>
                        </a:spcBef>
                        <a:spcAft>
                          <a:spcPts val="0"/>
                        </a:spcAft>
                      </a:pPr>
                      <a:r>
                        <a:rPr lang="en-US" sz="2200" b="1" i="0" u="none" strike="noStrike" dirty="0">
                          <a:solidFill>
                            <a:schemeClr val="accent2"/>
                          </a:solidFill>
                          <a:effectLst/>
                          <a:latin typeface="Arial" panose="020B0604020202020204" pitchFamily="34" charset="0"/>
                        </a:rPr>
                        <a:t>We….</a:t>
                      </a:r>
                      <a:endParaRPr lang="en-US" sz="2200" dirty="0">
                        <a:solidFill>
                          <a:schemeClr val="accent2"/>
                        </a:solidFill>
                        <a:effectLst/>
                      </a:endParaRPr>
                    </a:p>
                  </a:txBody>
                  <a:tcPr marL="78509" marR="78509" marT="39254" marB="39254">
                    <a:lnL w="8465" cap="flat" cmpd="sng" algn="ctr">
                      <a:solidFill>
                        <a:srgbClr val="DC5924"/>
                      </a:solidFill>
                      <a:prstDash val="solid"/>
                      <a:round/>
                      <a:headEnd type="none" w="med" len="med"/>
                      <a:tailEnd type="none" w="med" len="med"/>
                    </a:lnL>
                    <a:lnR>
                      <a:noFill/>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200" b="1" i="0" u="none" strike="noStrike" dirty="0">
                          <a:solidFill>
                            <a:schemeClr val="accent2"/>
                          </a:solidFill>
                          <a:effectLst/>
                          <a:latin typeface="Arial" panose="020B0604020202020204" pitchFamily="34" charset="0"/>
                        </a:rPr>
                        <a:t>They…</a:t>
                      </a:r>
                      <a:endParaRPr lang="en-US" sz="2200" dirty="0">
                        <a:solidFill>
                          <a:schemeClr val="accent2"/>
                        </a:solidFill>
                        <a:effectLst/>
                      </a:endParaRPr>
                    </a:p>
                  </a:txBody>
                  <a:tcPr marL="78509" marR="78509" marT="39254" marB="39254">
                    <a:lnL>
                      <a:noFill/>
                    </a:lnL>
                    <a:lnR w="8465" cap="flat" cmpd="sng" algn="ctr">
                      <a:solidFill>
                        <a:srgbClr val="DC5924"/>
                      </a:solidFill>
                      <a:prstDash val="solid"/>
                      <a:round/>
                      <a:headEnd type="none" w="med" len="med"/>
                      <a:tailEnd type="none" w="med" len="med"/>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chemeClr val="bg1"/>
                    </a:solidFill>
                  </a:tcPr>
                </a:tc>
                <a:extLst>
                  <a:ext uri="{0D108BD9-81ED-4DB2-BD59-A6C34878D82A}">
                    <a16:rowId xmlns:a16="http://schemas.microsoft.com/office/drawing/2014/main" val="3043962056"/>
                  </a:ext>
                </a:extLst>
              </a:tr>
              <a:tr h="462888">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Like things</a:t>
                      </a:r>
                      <a:endParaRPr lang="en-US" sz="2200" dirty="0">
                        <a:solidFill>
                          <a:schemeClr val="tx1"/>
                        </a:solidFill>
                        <a:effectLst/>
                      </a:endParaRPr>
                    </a:p>
                  </a:txBody>
                  <a:tcPr marL="78509" marR="78509" marT="39254" marB="39254">
                    <a:lnL w="8465" cap="flat" cmpd="sng" algn="ctr">
                      <a:solidFill>
                        <a:srgbClr val="DC5924"/>
                      </a:solidFill>
                      <a:prstDash val="solid"/>
                      <a:round/>
                      <a:headEnd type="none" w="med" len="med"/>
                      <a:tailEnd type="none" w="med" len="med"/>
                    </a:lnL>
                    <a:lnR>
                      <a:noFill/>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chemeClr val="accent1">
                        <a:lumMod val="20000"/>
                        <a:lumOff val="80000"/>
                      </a:schemeClr>
                    </a:solidFill>
                  </a:tcPr>
                </a:tc>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Fixate</a:t>
                      </a:r>
                      <a:endParaRPr lang="en-US" sz="2200" dirty="0">
                        <a:solidFill>
                          <a:schemeClr val="tx1"/>
                        </a:solidFill>
                        <a:effectLst/>
                      </a:endParaRPr>
                    </a:p>
                  </a:txBody>
                  <a:tcPr marL="78509" marR="78509" marT="39254" marB="39254">
                    <a:lnL>
                      <a:noFill/>
                    </a:lnL>
                    <a:lnR w="8465" cap="flat" cmpd="sng" algn="ctr">
                      <a:solidFill>
                        <a:srgbClr val="DC5924"/>
                      </a:solidFill>
                      <a:prstDash val="solid"/>
                      <a:round/>
                      <a:headEnd type="none" w="med" len="med"/>
                      <a:tailEnd type="none" w="med" len="med"/>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93019737"/>
                  </a:ext>
                </a:extLst>
              </a:tr>
              <a:tr h="462888">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Make friends</a:t>
                      </a:r>
                      <a:endParaRPr lang="en-US" sz="2200" dirty="0">
                        <a:solidFill>
                          <a:schemeClr val="tx1"/>
                        </a:solidFill>
                        <a:effectLst/>
                      </a:endParaRPr>
                    </a:p>
                  </a:txBody>
                  <a:tcPr marL="78509" marR="78509" marT="39254" marB="39254">
                    <a:lnL w="8465" cap="flat" cmpd="sng" algn="ctr">
                      <a:solidFill>
                        <a:srgbClr val="DC5924"/>
                      </a:solidFill>
                      <a:prstDash val="solid"/>
                      <a:round/>
                      <a:headEnd type="none" w="med" len="med"/>
                      <a:tailEnd type="none" w="med" len="med"/>
                    </a:lnL>
                    <a:lnR>
                      <a:noFill/>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Have attention seeking behavior</a:t>
                      </a:r>
                      <a:endParaRPr lang="en-US" sz="2200" dirty="0">
                        <a:solidFill>
                          <a:schemeClr val="tx1"/>
                        </a:solidFill>
                        <a:effectLst/>
                      </a:endParaRPr>
                    </a:p>
                  </a:txBody>
                  <a:tcPr marL="78509" marR="78509" marT="39254" marB="39254">
                    <a:lnL>
                      <a:noFill/>
                    </a:lnL>
                    <a:lnR w="8465" cap="flat" cmpd="sng" algn="ctr">
                      <a:solidFill>
                        <a:srgbClr val="DC5924"/>
                      </a:solidFill>
                      <a:prstDash val="solid"/>
                      <a:round/>
                      <a:headEnd type="none" w="med" len="med"/>
                      <a:tailEnd type="none" w="med" len="med"/>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rgbClr val="FFFFFF"/>
                    </a:solidFill>
                  </a:tcPr>
                </a:tc>
                <a:extLst>
                  <a:ext uri="{0D108BD9-81ED-4DB2-BD59-A6C34878D82A}">
                    <a16:rowId xmlns:a16="http://schemas.microsoft.com/office/drawing/2014/main" val="3491035730"/>
                  </a:ext>
                </a:extLst>
              </a:tr>
              <a:tr h="462888">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Take a break</a:t>
                      </a:r>
                      <a:endParaRPr lang="en-US" sz="2200" dirty="0">
                        <a:solidFill>
                          <a:schemeClr val="tx1"/>
                        </a:solidFill>
                        <a:effectLst/>
                      </a:endParaRPr>
                    </a:p>
                  </a:txBody>
                  <a:tcPr marL="78509" marR="78509" marT="39254" marB="39254">
                    <a:lnL w="8465" cap="flat" cmpd="sng" algn="ctr">
                      <a:solidFill>
                        <a:srgbClr val="DC5924"/>
                      </a:solidFill>
                      <a:prstDash val="solid"/>
                      <a:round/>
                      <a:headEnd type="none" w="med" len="med"/>
                      <a:tailEnd type="none" w="med" len="med"/>
                    </a:lnL>
                    <a:lnR>
                      <a:noFill/>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chemeClr val="accent1">
                        <a:lumMod val="20000"/>
                        <a:lumOff val="80000"/>
                      </a:schemeClr>
                    </a:solidFill>
                  </a:tcPr>
                </a:tc>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Go off task</a:t>
                      </a:r>
                      <a:endParaRPr lang="en-US" sz="2200" dirty="0">
                        <a:solidFill>
                          <a:schemeClr val="tx1"/>
                        </a:solidFill>
                        <a:effectLst/>
                      </a:endParaRPr>
                    </a:p>
                  </a:txBody>
                  <a:tcPr marL="78509" marR="78509" marT="39254" marB="39254">
                    <a:lnL>
                      <a:noFill/>
                    </a:lnL>
                    <a:lnR w="8465" cap="flat" cmpd="sng" algn="ctr">
                      <a:solidFill>
                        <a:srgbClr val="DC5924"/>
                      </a:solidFill>
                      <a:prstDash val="solid"/>
                      <a:round/>
                      <a:headEnd type="none" w="med" len="med"/>
                      <a:tailEnd type="none" w="med" len="med"/>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43415458"/>
                  </a:ext>
                </a:extLst>
              </a:tr>
              <a:tr h="462888">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Focus</a:t>
                      </a:r>
                      <a:endParaRPr lang="en-US" sz="2200" dirty="0">
                        <a:solidFill>
                          <a:schemeClr val="tx1"/>
                        </a:solidFill>
                        <a:effectLst/>
                      </a:endParaRPr>
                    </a:p>
                  </a:txBody>
                  <a:tcPr marL="78509" marR="78509" marT="39254" marB="39254">
                    <a:lnL w="8465" cap="flat" cmpd="sng" algn="ctr">
                      <a:solidFill>
                        <a:srgbClr val="DC5924"/>
                      </a:solidFill>
                      <a:prstDash val="solid"/>
                      <a:round/>
                      <a:headEnd type="none" w="med" len="med"/>
                      <a:tailEnd type="none" w="med" len="med"/>
                    </a:lnL>
                    <a:lnR>
                      <a:noFill/>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Perseverate</a:t>
                      </a:r>
                      <a:endParaRPr lang="en-US" sz="2200" dirty="0">
                        <a:solidFill>
                          <a:schemeClr val="tx1"/>
                        </a:solidFill>
                        <a:effectLst/>
                      </a:endParaRPr>
                    </a:p>
                  </a:txBody>
                  <a:tcPr marL="78509" marR="78509" marT="39254" marB="39254">
                    <a:lnL>
                      <a:noFill/>
                    </a:lnL>
                    <a:lnR w="8465" cap="flat" cmpd="sng" algn="ctr">
                      <a:solidFill>
                        <a:srgbClr val="DC5924"/>
                      </a:solidFill>
                      <a:prstDash val="solid"/>
                      <a:round/>
                      <a:headEnd type="none" w="med" len="med"/>
                      <a:tailEnd type="none" w="med" len="med"/>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rgbClr val="FFFFFF"/>
                    </a:solidFill>
                  </a:tcPr>
                </a:tc>
                <a:extLst>
                  <a:ext uri="{0D108BD9-81ED-4DB2-BD59-A6C34878D82A}">
                    <a16:rowId xmlns:a16="http://schemas.microsoft.com/office/drawing/2014/main" val="1845097969"/>
                  </a:ext>
                </a:extLst>
              </a:tr>
              <a:tr h="462888">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Insist</a:t>
                      </a:r>
                      <a:endParaRPr lang="en-US" sz="2200" dirty="0">
                        <a:solidFill>
                          <a:schemeClr val="tx1"/>
                        </a:solidFill>
                        <a:effectLst/>
                      </a:endParaRPr>
                    </a:p>
                  </a:txBody>
                  <a:tcPr marL="78509" marR="78509" marT="39254" marB="39254">
                    <a:lnL w="8465" cap="flat" cmpd="sng" algn="ctr">
                      <a:solidFill>
                        <a:srgbClr val="DC5924"/>
                      </a:solidFill>
                      <a:prstDash val="solid"/>
                      <a:round/>
                      <a:headEnd type="none" w="med" len="med"/>
                      <a:tailEnd type="none" w="med" len="med"/>
                    </a:lnL>
                    <a:lnR>
                      <a:noFill/>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chemeClr val="accent1">
                        <a:lumMod val="20000"/>
                        <a:lumOff val="80000"/>
                      </a:schemeClr>
                    </a:solidFill>
                  </a:tcPr>
                </a:tc>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Tantrum</a:t>
                      </a:r>
                      <a:endParaRPr lang="en-US" sz="2200" dirty="0">
                        <a:solidFill>
                          <a:schemeClr val="tx1"/>
                        </a:solidFill>
                        <a:effectLst/>
                      </a:endParaRPr>
                    </a:p>
                  </a:txBody>
                  <a:tcPr marL="78509" marR="78509" marT="39254" marB="39254">
                    <a:lnL>
                      <a:noFill/>
                    </a:lnL>
                    <a:lnR w="8465" cap="flat" cmpd="sng" algn="ctr">
                      <a:solidFill>
                        <a:srgbClr val="DC5924"/>
                      </a:solidFill>
                      <a:prstDash val="solid"/>
                      <a:round/>
                      <a:headEnd type="none" w="med" len="med"/>
                      <a:tailEnd type="none" w="med" len="med"/>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56370315"/>
                  </a:ext>
                </a:extLst>
              </a:tr>
              <a:tr h="462888">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Have talents</a:t>
                      </a:r>
                      <a:endParaRPr lang="en-US" sz="2200" dirty="0">
                        <a:solidFill>
                          <a:schemeClr val="tx1"/>
                        </a:solidFill>
                        <a:effectLst/>
                      </a:endParaRPr>
                    </a:p>
                  </a:txBody>
                  <a:tcPr marL="78509" marR="78509" marT="39254" marB="39254">
                    <a:lnL w="8465" cap="flat" cmpd="sng" algn="ctr">
                      <a:solidFill>
                        <a:srgbClr val="DC5924"/>
                      </a:solidFill>
                      <a:prstDash val="solid"/>
                      <a:round/>
                      <a:headEnd type="none" w="med" len="med"/>
                      <a:tailEnd type="none" w="med" len="med"/>
                    </a:lnL>
                    <a:lnR>
                      <a:noFill/>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Have splinter skills</a:t>
                      </a:r>
                      <a:endParaRPr lang="en-US" sz="2200" dirty="0">
                        <a:solidFill>
                          <a:schemeClr val="tx1"/>
                        </a:solidFill>
                        <a:effectLst/>
                      </a:endParaRPr>
                    </a:p>
                  </a:txBody>
                  <a:tcPr marL="78509" marR="78509" marT="39254" marB="39254">
                    <a:lnL>
                      <a:noFill/>
                    </a:lnL>
                    <a:lnR w="8465" cap="flat" cmpd="sng" algn="ctr">
                      <a:solidFill>
                        <a:srgbClr val="DC5924"/>
                      </a:solidFill>
                      <a:prstDash val="solid"/>
                      <a:round/>
                      <a:headEnd type="none" w="med" len="med"/>
                      <a:tailEnd type="none" w="med" len="med"/>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rgbClr val="FFFFFF"/>
                    </a:solidFill>
                  </a:tcPr>
                </a:tc>
                <a:extLst>
                  <a:ext uri="{0D108BD9-81ED-4DB2-BD59-A6C34878D82A}">
                    <a16:rowId xmlns:a16="http://schemas.microsoft.com/office/drawing/2014/main" val="1372748276"/>
                  </a:ext>
                </a:extLst>
              </a:tr>
              <a:tr h="462888">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Stand up for ourselves</a:t>
                      </a:r>
                      <a:endParaRPr lang="en-US" sz="2200" dirty="0">
                        <a:solidFill>
                          <a:schemeClr val="tx1"/>
                        </a:solidFill>
                        <a:effectLst/>
                      </a:endParaRPr>
                    </a:p>
                  </a:txBody>
                  <a:tcPr marL="78509" marR="78509" marT="39254" marB="39254">
                    <a:lnL w="8465" cap="flat" cmpd="sng" algn="ctr">
                      <a:solidFill>
                        <a:srgbClr val="DC5924"/>
                      </a:solidFill>
                      <a:prstDash val="solid"/>
                      <a:round/>
                      <a:headEnd type="none" w="med" len="med"/>
                      <a:tailEnd type="none" w="med" len="med"/>
                    </a:lnL>
                    <a:lnR>
                      <a:noFill/>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chemeClr val="accent1">
                        <a:lumMod val="20000"/>
                        <a:lumOff val="80000"/>
                      </a:schemeClr>
                    </a:solidFill>
                  </a:tcPr>
                </a:tc>
                <a:tc>
                  <a:txBody>
                    <a:bodyPr/>
                    <a:lstStyle/>
                    <a:p>
                      <a:pPr rtl="0" fontAlgn="t">
                        <a:spcBef>
                          <a:spcPts val="0"/>
                        </a:spcBef>
                        <a:spcAft>
                          <a:spcPts val="0"/>
                        </a:spcAft>
                      </a:pPr>
                      <a:r>
                        <a:rPr lang="en-US" sz="2200" b="0" i="0" u="none" strike="noStrike" dirty="0">
                          <a:solidFill>
                            <a:schemeClr val="tx1"/>
                          </a:solidFill>
                          <a:effectLst/>
                          <a:latin typeface="Arial" panose="020B0604020202020204" pitchFamily="34" charset="0"/>
                        </a:rPr>
                        <a:t>Are noncompliant</a:t>
                      </a:r>
                      <a:endParaRPr lang="en-US" sz="2200" dirty="0">
                        <a:solidFill>
                          <a:schemeClr val="tx1"/>
                        </a:solidFill>
                        <a:effectLst/>
                      </a:endParaRPr>
                    </a:p>
                  </a:txBody>
                  <a:tcPr marL="78509" marR="78509" marT="39254" marB="39254">
                    <a:lnL>
                      <a:noFill/>
                    </a:lnL>
                    <a:lnR w="8465" cap="flat" cmpd="sng" algn="ctr">
                      <a:solidFill>
                        <a:srgbClr val="DC5924"/>
                      </a:solidFill>
                      <a:prstDash val="solid"/>
                      <a:round/>
                      <a:headEnd type="none" w="med" len="med"/>
                      <a:tailEnd type="none" w="med" len="med"/>
                    </a:lnR>
                    <a:lnT w="8465" cap="flat" cmpd="sng" algn="ctr">
                      <a:solidFill>
                        <a:srgbClr val="DC5924"/>
                      </a:solidFill>
                      <a:prstDash val="solid"/>
                      <a:round/>
                      <a:headEnd type="none" w="med" len="med"/>
                      <a:tailEnd type="none" w="med" len="med"/>
                    </a:lnT>
                    <a:lnB w="8465" cap="flat" cmpd="sng" algn="ctr">
                      <a:solidFill>
                        <a:srgbClr val="DC592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91701890"/>
                  </a:ext>
                </a:extLst>
              </a:tr>
            </a:tbl>
          </a:graphicData>
        </a:graphic>
      </p:graphicFrame>
      <p:cxnSp>
        <p:nvCxnSpPr>
          <p:cNvPr id="9" name="Straight Connector 8">
            <a:extLst>
              <a:ext uri="{FF2B5EF4-FFF2-40B4-BE49-F238E27FC236}">
                <a16:creationId xmlns:a16="http://schemas.microsoft.com/office/drawing/2014/main" id="{5ECDFB83-23F9-47C1-9AAB-B67999EB61D5}"/>
              </a:ext>
              <a:ext uri="{C183D7F6-B498-43B3-948B-1728B52AA6E4}">
                <adec:decorative xmlns:adec="http://schemas.microsoft.com/office/drawing/2017/decorative" val="1"/>
              </a:ext>
            </a:extLst>
          </p:cNvPr>
          <p:cNvCxnSpPr/>
          <p:nvPr/>
        </p:nvCxnSpPr>
        <p:spPr>
          <a:xfrm>
            <a:off x="5911272" y="1601877"/>
            <a:ext cx="0" cy="370310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1">
            <a:extLst>
              <a:ext uri="{FF2B5EF4-FFF2-40B4-BE49-F238E27FC236}">
                <a16:creationId xmlns:a16="http://schemas.microsoft.com/office/drawing/2014/main" id="{17527025-85A3-0391-0593-CE39419625E5}"/>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172969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2D219-EC8A-F7BD-FFE2-174017D45FFB}"/>
              </a:ext>
            </a:extLst>
          </p:cNvPr>
          <p:cNvSpPr>
            <a:spLocks noGrp="1"/>
          </p:cNvSpPr>
          <p:nvPr>
            <p:ph type="title"/>
          </p:nvPr>
        </p:nvSpPr>
        <p:spPr>
          <a:xfrm>
            <a:off x="0" y="-635628"/>
            <a:ext cx="12192000" cy="4064628"/>
          </a:xfrm>
        </p:spPr>
        <p:txBody>
          <a:bodyPr>
            <a:normAutofit/>
          </a:bodyPr>
          <a:lstStyle/>
          <a:p>
            <a:r>
              <a:rPr lang="en-US" sz="4400" i="0" u="none" strike="noStrike" dirty="0">
                <a:effectLst/>
              </a:rPr>
              <a:t>Deficiency Viewpoint </a:t>
            </a:r>
            <a:r>
              <a:rPr lang="en-US" sz="4400" dirty="0">
                <a:sym typeface="Wingdings" panose="05000000000000000000" pitchFamily="2" charset="2"/>
              </a:rPr>
              <a:t> </a:t>
            </a:r>
            <a:r>
              <a:rPr lang="en-US" sz="4400" i="0" u="none" strike="noStrike" dirty="0">
                <a:effectLst/>
              </a:rPr>
              <a:t> </a:t>
            </a:r>
            <a:br>
              <a:rPr lang="en-US" sz="4400" i="0" u="none" strike="noStrike" dirty="0">
                <a:effectLst/>
              </a:rPr>
            </a:br>
            <a:r>
              <a:rPr lang="en-US" sz="4400" i="0" u="none" strike="noStrike" dirty="0">
                <a:effectLst/>
              </a:rPr>
              <a:t>                     Capacity Viewpoint</a:t>
            </a:r>
            <a:endParaRPr lang="en-US" sz="4400" dirty="0"/>
          </a:p>
        </p:txBody>
      </p:sp>
      <p:sp>
        <p:nvSpPr>
          <p:cNvPr id="3" name="Content Placeholder 2">
            <a:extLst>
              <a:ext uri="{FF2B5EF4-FFF2-40B4-BE49-F238E27FC236}">
                <a16:creationId xmlns:a16="http://schemas.microsoft.com/office/drawing/2014/main" id="{B360AAA4-C8BB-74B1-7D94-E8C2E1FF6EB9}"/>
              </a:ext>
            </a:extLst>
          </p:cNvPr>
          <p:cNvSpPr>
            <a:spLocks noGrp="1"/>
          </p:cNvSpPr>
          <p:nvPr>
            <p:ph idx="1"/>
          </p:nvPr>
        </p:nvSpPr>
        <p:spPr>
          <a:xfrm>
            <a:off x="677333" y="2506394"/>
            <a:ext cx="10837334" cy="4185241"/>
          </a:xfrm>
        </p:spPr>
        <p:txBody>
          <a:bodyPr>
            <a:normAutofit/>
          </a:bodyPr>
          <a:lstStyle/>
          <a:p>
            <a:r>
              <a:rPr lang="en-US" sz="3200" i="0" u="none" strike="noStrike" dirty="0">
                <a:solidFill>
                  <a:schemeClr val="tx1"/>
                </a:solidFill>
                <a:effectLst/>
              </a:rPr>
              <a:t>Purpose of Supported Employment assessments is to make the best match between a potential employee’s strength, support needs and preferences; and the strengths, needs and dynamics of a potential employment site.</a:t>
            </a:r>
            <a:endParaRPr lang="en-US" sz="3200" dirty="0">
              <a:solidFill>
                <a:schemeClr val="tx1"/>
              </a:solidFill>
            </a:endParaRPr>
          </a:p>
        </p:txBody>
      </p:sp>
      <p:sp>
        <p:nvSpPr>
          <p:cNvPr id="5" name="Footer Placeholder 1">
            <a:extLst>
              <a:ext uri="{FF2B5EF4-FFF2-40B4-BE49-F238E27FC236}">
                <a16:creationId xmlns:a16="http://schemas.microsoft.com/office/drawing/2014/main" id="{C2CAEFBE-258D-E729-479F-295FB5E205B6}"/>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1290139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7BDB9-2E93-1ADD-F738-4D5846A96D19}"/>
              </a:ext>
            </a:extLst>
          </p:cNvPr>
          <p:cNvSpPr>
            <a:spLocks noGrp="1"/>
          </p:cNvSpPr>
          <p:nvPr>
            <p:ph type="title"/>
          </p:nvPr>
        </p:nvSpPr>
        <p:spPr>
          <a:xfrm>
            <a:off x="0" y="223768"/>
            <a:ext cx="12192000" cy="1325563"/>
          </a:xfrm>
        </p:spPr>
        <p:txBody>
          <a:bodyPr>
            <a:normAutofit/>
          </a:bodyPr>
          <a:lstStyle/>
          <a:p>
            <a:r>
              <a:rPr lang="en-US" sz="4400" i="0" u="none" strike="noStrike" dirty="0">
                <a:effectLst/>
              </a:rPr>
              <a:t>Situational</a:t>
            </a:r>
            <a:r>
              <a:rPr lang="en-US" sz="4400" b="0" i="0" u="none" strike="noStrike" dirty="0">
                <a:effectLst/>
              </a:rPr>
              <a:t> </a:t>
            </a:r>
            <a:r>
              <a:rPr lang="en-US" sz="4400" i="0" u="none" strike="noStrike" dirty="0">
                <a:effectLst/>
              </a:rPr>
              <a:t>Assessments</a:t>
            </a:r>
            <a:endParaRPr lang="en-US" sz="4400" dirty="0"/>
          </a:p>
        </p:txBody>
      </p:sp>
      <p:pic>
        <p:nvPicPr>
          <p:cNvPr id="7" name="Graphic 6" descr="Icon of two figures asking questions.">
            <a:extLst>
              <a:ext uri="{FF2B5EF4-FFF2-40B4-BE49-F238E27FC236}">
                <a16:creationId xmlns:a16="http://schemas.microsoft.com/office/drawing/2014/main" id="{88271534-2BCB-5638-598A-AD48402F6B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979" y="1465385"/>
            <a:ext cx="4163501" cy="4163501"/>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3" name="Content Placeholder 2">
            <a:extLst>
              <a:ext uri="{FF2B5EF4-FFF2-40B4-BE49-F238E27FC236}">
                <a16:creationId xmlns:a16="http://schemas.microsoft.com/office/drawing/2014/main" id="{5BEB33EF-297C-0734-639D-781B5833C11D}"/>
              </a:ext>
            </a:extLst>
          </p:cNvPr>
          <p:cNvSpPr>
            <a:spLocks noGrp="1"/>
          </p:cNvSpPr>
          <p:nvPr>
            <p:ph idx="4294967295"/>
          </p:nvPr>
        </p:nvSpPr>
        <p:spPr>
          <a:xfrm>
            <a:off x="5003154" y="1690688"/>
            <a:ext cx="6637867" cy="4351338"/>
          </a:xfrm>
        </p:spPr>
        <p:txBody>
          <a:bodyPr>
            <a:noAutofit/>
          </a:bodyPr>
          <a:lstStyle/>
          <a:p>
            <a:pPr>
              <a:buClr>
                <a:srgbClr val="EE6234"/>
              </a:buClr>
            </a:pPr>
            <a:r>
              <a:rPr lang="en-US" sz="2800" dirty="0">
                <a:solidFill>
                  <a:schemeClr val="tx1"/>
                </a:solidFill>
              </a:rPr>
              <a:t>Group experience using a similar Situational Assessment Form?</a:t>
            </a:r>
            <a:br>
              <a:rPr lang="en-US" sz="2800" dirty="0">
                <a:solidFill>
                  <a:schemeClr val="tx1"/>
                </a:solidFill>
              </a:rPr>
            </a:br>
            <a:endParaRPr lang="en-US" sz="2800" dirty="0">
              <a:solidFill>
                <a:schemeClr val="tx1"/>
              </a:solidFill>
            </a:endParaRPr>
          </a:p>
          <a:p>
            <a:pPr>
              <a:buClr>
                <a:srgbClr val="EE6234"/>
              </a:buClr>
            </a:pPr>
            <a:r>
              <a:rPr lang="en-US" sz="2800" dirty="0">
                <a:solidFill>
                  <a:schemeClr val="tx1"/>
                </a:solidFill>
              </a:rPr>
              <a:t>Useful / Not Useful?</a:t>
            </a:r>
            <a:br>
              <a:rPr lang="en-US" sz="2800" dirty="0">
                <a:solidFill>
                  <a:schemeClr val="tx1"/>
                </a:solidFill>
              </a:rPr>
            </a:br>
            <a:endParaRPr lang="en-US" sz="2800" dirty="0">
              <a:solidFill>
                <a:schemeClr val="tx1"/>
              </a:solidFill>
            </a:endParaRPr>
          </a:p>
          <a:p>
            <a:pPr>
              <a:buClr>
                <a:srgbClr val="EE6234"/>
              </a:buClr>
            </a:pPr>
            <a:r>
              <a:rPr lang="en-US" sz="2800" dirty="0">
                <a:solidFill>
                  <a:schemeClr val="tx1"/>
                </a:solidFill>
              </a:rPr>
              <a:t>Why multiple assessment sites?</a:t>
            </a:r>
          </a:p>
        </p:txBody>
      </p:sp>
      <p:sp>
        <p:nvSpPr>
          <p:cNvPr id="4" name="Footer Placeholder 1">
            <a:extLst>
              <a:ext uri="{FF2B5EF4-FFF2-40B4-BE49-F238E27FC236}">
                <a16:creationId xmlns:a16="http://schemas.microsoft.com/office/drawing/2014/main" id="{0E31F192-C7A2-597E-769F-D023081D2B6D}"/>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404865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F00FEB-4C53-B5AF-B6C3-7AC6F17D176C}"/>
              </a:ext>
            </a:extLst>
          </p:cNvPr>
          <p:cNvSpPr>
            <a:spLocks noGrp="1"/>
          </p:cNvSpPr>
          <p:nvPr>
            <p:ph type="title"/>
          </p:nvPr>
        </p:nvSpPr>
        <p:spPr>
          <a:xfrm>
            <a:off x="0" y="230679"/>
            <a:ext cx="12192000" cy="970380"/>
          </a:xfrm>
        </p:spPr>
        <p:txBody>
          <a:bodyPr/>
          <a:lstStyle/>
          <a:p>
            <a:r>
              <a:rPr lang="en-US" dirty="0"/>
              <a:t>Agenda</a:t>
            </a:r>
          </a:p>
        </p:txBody>
      </p:sp>
      <p:graphicFrame>
        <p:nvGraphicFramePr>
          <p:cNvPr id="5" name="Table 5">
            <a:extLst>
              <a:ext uri="{FF2B5EF4-FFF2-40B4-BE49-F238E27FC236}">
                <a16:creationId xmlns:a16="http://schemas.microsoft.com/office/drawing/2014/main" id="{DF355BB1-FB1E-2251-3084-6AD39F1108B9}"/>
              </a:ext>
            </a:extLst>
          </p:cNvPr>
          <p:cNvGraphicFramePr>
            <a:graphicFrameLocks noGrp="1"/>
          </p:cNvGraphicFramePr>
          <p:nvPr>
            <p:extLst>
              <p:ext uri="{D42A27DB-BD31-4B8C-83A1-F6EECF244321}">
                <p14:modId xmlns:p14="http://schemas.microsoft.com/office/powerpoint/2010/main" val="512711110"/>
              </p:ext>
            </p:extLst>
          </p:nvPr>
        </p:nvGraphicFramePr>
        <p:xfrm>
          <a:off x="1025979" y="1371532"/>
          <a:ext cx="10140042" cy="4114936"/>
        </p:xfrm>
        <a:graphic>
          <a:graphicData uri="http://schemas.openxmlformats.org/drawingml/2006/table">
            <a:tbl>
              <a:tblPr firstRow="1" bandRow="1">
                <a:tableStyleId>{5C22544A-7EE6-4342-B048-85BDC9FD1C3A}</a:tableStyleId>
              </a:tblPr>
              <a:tblGrid>
                <a:gridCol w="2240728">
                  <a:extLst>
                    <a:ext uri="{9D8B030D-6E8A-4147-A177-3AD203B41FA5}">
                      <a16:colId xmlns:a16="http://schemas.microsoft.com/office/drawing/2014/main" val="876432837"/>
                    </a:ext>
                  </a:extLst>
                </a:gridCol>
                <a:gridCol w="7899314">
                  <a:extLst>
                    <a:ext uri="{9D8B030D-6E8A-4147-A177-3AD203B41FA5}">
                      <a16:colId xmlns:a16="http://schemas.microsoft.com/office/drawing/2014/main" val="2198870864"/>
                    </a:ext>
                  </a:extLst>
                </a:gridCol>
              </a:tblGrid>
              <a:tr h="965750">
                <a:tc>
                  <a:txBody>
                    <a:bodyPr/>
                    <a:lstStyle/>
                    <a:p>
                      <a:pPr algn="ctr"/>
                      <a:r>
                        <a:rPr lang="en-US" sz="2000" dirty="0"/>
                        <a:t>COP Critical Function</a:t>
                      </a:r>
                    </a:p>
                  </a:txBody>
                  <a:tcPr/>
                </a:tc>
                <a:tc>
                  <a:txBody>
                    <a:bodyPr/>
                    <a:lstStyle/>
                    <a:p>
                      <a:pPr algn="ctr"/>
                      <a:r>
                        <a:rPr lang="en-US" sz="2000" dirty="0"/>
                        <a:t>SWTCIE Illinois Agenda Item</a:t>
                      </a:r>
                    </a:p>
                  </a:txBody>
                  <a:tcPr anchor="ctr"/>
                </a:tc>
                <a:extLst>
                  <a:ext uri="{0D108BD9-81ED-4DB2-BD59-A6C34878D82A}">
                    <a16:rowId xmlns:a16="http://schemas.microsoft.com/office/drawing/2014/main" val="889392684"/>
                  </a:ext>
                </a:extLst>
              </a:tr>
              <a:tr h="545859">
                <a:tc>
                  <a:txBody>
                    <a:bodyPr/>
                    <a:lstStyle/>
                    <a:p>
                      <a:pPr algn="r"/>
                      <a:r>
                        <a:rPr lang="en-US" sz="2000" b="1" dirty="0"/>
                        <a:t>Educate</a:t>
                      </a:r>
                    </a:p>
                  </a:txBody>
                  <a:tcPr/>
                </a:tc>
                <a:tc>
                  <a:txBody>
                    <a:bodyPr/>
                    <a:lstStyle/>
                    <a:p>
                      <a:r>
                        <a:rPr lang="en-US" sz="2000" dirty="0"/>
                        <a:t>Customer Profile</a:t>
                      </a:r>
                    </a:p>
                  </a:txBody>
                  <a:tcPr/>
                </a:tc>
                <a:extLst>
                  <a:ext uri="{0D108BD9-81ED-4DB2-BD59-A6C34878D82A}">
                    <a16:rowId xmlns:a16="http://schemas.microsoft.com/office/drawing/2014/main" val="3725989595"/>
                  </a:ext>
                </a:extLst>
              </a:tr>
              <a:tr h="545859">
                <a:tc>
                  <a:txBody>
                    <a:bodyPr/>
                    <a:lstStyle/>
                    <a:p>
                      <a:pPr algn="r"/>
                      <a:r>
                        <a:rPr lang="en-US" sz="2000" b="1" dirty="0"/>
                        <a:t>Support</a:t>
                      </a:r>
                    </a:p>
                  </a:txBody>
                  <a:tcPr/>
                </a:tc>
                <a:tc>
                  <a:txBody>
                    <a:bodyPr/>
                    <a:lstStyle/>
                    <a:p>
                      <a:r>
                        <a:rPr lang="en-US" sz="2000" dirty="0"/>
                        <a:t>Q &amp; A on educational topic</a:t>
                      </a:r>
                    </a:p>
                  </a:txBody>
                  <a:tcPr/>
                </a:tc>
                <a:extLst>
                  <a:ext uri="{0D108BD9-81ED-4DB2-BD59-A6C34878D82A}">
                    <a16:rowId xmlns:a16="http://schemas.microsoft.com/office/drawing/2014/main" val="2700077692"/>
                  </a:ext>
                </a:extLst>
              </a:tr>
              <a:tr h="545859">
                <a:tc>
                  <a:txBody>
                    <a:bodyPr/>
                    <a:lstStyle/>
                    <a:p>
                      <a:pPr algn="r"/>
                      <a:r>
                        <a:rPr lang="en-US" sz="2000" b="1" dirty="0"/>
                        <a:t>Encourage</a:t>
                      </a:r>
                    </a:p>
                  </a:txBody>
                  <a:tcPr/>
                </a:tc>
                <a:tc>
                  <a:txBody>
                    <a:bodyPr/>
                    <a:lstStyle/>
                    <a:p>
                      <a:r>
                        <a:rPr lang="en-US" sz="2000" dirty="0"/>
                        <a:t>Customer and Agency highlights</a:t>
                      </a:r>
                    </a:p>
                  </a:txBody>
                  <a:tcPr/>
                </a:tc>
                <a:extLst>
                  <a:ext uri="{0D108BD9-81ED-4DB2-BD59-A6C34878D82A}">
                    <a16:rowId xmlns:a16="http://schemas.microsoft.com/office/drawing/2014/main" val="361153831"/>
                  </a:ext>
                </a:extLst>
              </a:tr>
              <a:tr h="545859">
                <a:tc>
                  <a:txBody>
                    <a:bodyPr/>
                    <a:lstStyle/>
                    <a:p>
                      <a:pPr algn="r"/>
                      <a:r>
                        <a:rPr lang="en-US" sz="2000" b="1" dirty="0"/>
                        <a:t>Cultivate</a:t>
                      </a:r>
                    </a:p>
                  </a:txBody>
                  <a:tcPr/>
                </a:tc>
                <a:tc>
                  <a:txBody>
                    <a:bodyPr/>
                    <a:lstStyle/>
                    <a:p>
                      <a:r>
                        <a:rPr lang="en-US" sz="2000" dirty="0"/>
                        <a:t>Open Discussion</a:t>
                      </a:r>
                    </a:p>
                  </a:txBody>
                  <a:tcPr/>
                </a:tc>
                <a:extLst>
                  <a:ext uri="{0D108BD9-81ED-4DB2-BD59-A6C34878D82A}">
                    <a16:rowId xmlns:a16="http://schemas.microsoft.com/office/drawing/2014/main" val="3243132807"/>
                  </a:ext>
                </a:extLst>
              </a:tr>
              <a:tr h="965750">
                <a:tc>
                  <a:txBody>
                    <a:bodyPr/>
                    <a:lstStyle/>
                    <a:p>
                      <a:pPr algn="r"/>
                      <a:r>
                        <a:rPr lang="en-US" sz="2000" b="1" dirty="0"/>
                        <a:t>Integrate</a:t>
                      </a:r>
                    </a:p>
                  </a:txBody>
                  <a:tcPr/>
                </a:tc>
                <a:tc>
                  <a:txBody>
                    <a:bodyPr/>
                    <a:lstStyle/>
                    <a:p>
                      <a:r>
                        <a:rPr lang="en-US" sz="2000" dirty="0"/>
                        <a:t>Homework—Apply something you learned today in your daily practice</a:t>
                      </a:r>
                    </a:p>
                  </a:txBody>
                  <a:tcPr/>
                </a:tc>
                <a:extLst>
                  <a:ext uri="{0D108BD9-81ED-4DB2-BD59-A6C34878D82A}">
                    <a16:rowId xmlns:a16="http://schemas.microsoft.com/office/drawing/2014/main" val="306119348"/>
                  </a:ext>
                </a:extLst>
              </a:tr>
            </a:tbl>
          </a:graphicData>
        </a:graphic>
      </p:graphicFrame>
      <p:sp>
        <p:nvSpPr>
          <p:cNvPr id="4" name="Slide Number Placeholder 3">
            <a:extLst>
              <a:ext uri="{FF2B5EF4-FFF2-40B4-BE49-F238E27FC236}">
                <a16:creationId xmlns:a16="http://schemas.microsoft.com/office/drawing/2014/main" id="{40124BCF-C98D-41A0-87D1-8E75B0AFB781}"/>
              </a:ext>
            </a:extLst>
          </p:cNvPr>
          <p:cNvSpPr>
            <a:spLocks noGrp="1"/>
          </p:cNvSpPr>
          <p:nvPr>
            <p:ph type="sldNum" sz="quarter" idx="12"/>
          </p:nvPr>
        </p:nvSpPr>
        <p:spPr/>
        <p:txBody>
          <a:bodyPr/>
          <a:lstStyle/>
          <a:p>
            <a:fld id="{DBFB53F7-4D87-E844-B31E-B7D266CDFB23}" type="slidenum">
              <a:rPr lang="en-US" smtClean="0"/>
              <a:t>2</a:t>
            </a:fld>
            <a:endParaRPr lang="en-US"/>
          </a:p>
        </p:txBody>
      </p:sp>
    </p:spTree>
    <p:extLst>
      <p:ext uri="{BB962C8B-B14F-4D97-AF65-F5344CB8AC3E}">
        <p14:creationId xmlns:p14="http://schemas.microsoft.com/office/powerpoint/2010/main" val="120197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92D6-16BC-7553-2909-154994BEFA38}"/>
              </a:ext>
            </a:extLst>
          </p:cNvPr>
          <p:cNvSpPr>
            <a:spLocks noGrp="1"/>
          </p:cNvSpPr>
          <p:nvPr>
            <p:ph type="title"/>
          </p:nvPr>
        </p:nvSpPr>
        <p:spPr>
          <a:xfrm>
            <a:off x="0" y="59850"/>
            <a:ext cx="12192000" cy="1325563"/>
          </a:xfrm>
        </p:spPr>
        <p:txBody>
          <a:bodyPr>
            <a:normAutofit/>
          </a:bodyPr>
          <a:lstStyle/>
          <a:p>
            <a:r>
              <a:rPr lang="en-US" sz="4400" dirty="0"/>
              <a:t>Setting Up a Situational Assessment</a:t>
            </a:r>
          </a:p>
        </p:txBody>
      </p:sp>
      <p:pic>
        <p:nvPicPr>
          <p:cNvPr id="3074" name="Picture 2" descr="Two individuals in a workshop working on woodworking.">
            <a:extLst>
              <a:ext uri="{FF2B5EF4-FFF2-40B4-BE49-F238E27FC236}">
                <a16:creationId xmlns:a16="http://schemas.microsoft.com/office/drawing/2014/main" id="{686D54DA-2240-BD4D-D221-5DFEBF407D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448" y="1632073"/>
            <a:ext cx="4263207" cy="3197405"/>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a:noFill/>
          <a:ln>
            <a:solidFill>
              <a:schemeClr val="tx1"/>
            </a:solid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E144146-5DF2-D30B-0B7E-254908131942}"/>
              </a:ext>
            </a:extLst>
          </p:cNvPr>
          <p:cNvSpPr>
            <a:spLocks noGrp="1"/>
          </p:cNvSpPr>
          <p:nvPr>
            <p:ph idx="1"/>
          </p:nvPr>
        </p:nvSpPr>
        <p:spPr>
          <a:xfrm>
            <a:off x="5216769" y="1502837"/>
            <a:ext cx="6601783" cy="4351338"/>
          </a:xfrm>
        </p:spPr>
        <p:txBody>
          <a:bodyPr>
            <a:normAutofit/>
          </a:bodyPr>
          <a:lstStyle/>
          <a:p>
            <a:pPr rtl="0">
              <a:spcBef>
                <a:spcPts val="0"/>
              </a:spcBef>
              <a:spcAft>
                <a:spcPts val="0"/>
              </a:spcAft>
            </a:pPr>
            <a:r>
              <a:rPr lang="en-US" sz="2800" i="0" u="none" strike="noStrike" dirty="0">
                <a:solidFill>
                  <a:schemeClr val="tx1"/>
                </a:solidFill>
                <a:effectLst/>
              </a:rPr>
              <a:t>Can be </a:t>
            </a:r>
            <a:r>
              <a:rPr lang="en-US" sz="2800" dirty="0">
                <a:solidFill>
                  <a:schemeClr val="tx1"/>
                </a:solidFill>
              </a:rPr>
              <a:t>three hours, a </a:t>
            </a:r>
            <a:r>
              <a:rPr lang="en-US" sz="2800" i="0" u="none" strike="noStrike" dirty="0">
                <a:solidFill>
                  <a:schemeClr val="tx1"/>
                </a:solidFill>
                <a:effectLst/>
              </a:rPr>
              <a:t>day or week long assessments</a:t>
            </a:r>
          </a:p>
          <a:p>
            <a:pPr rtl="0">
              <a:spcBef>
                <a:spcPts val="0"/>
              </a:spcBef>
              <a:spcAft>
                <a:spcPts val="0"/>
              </a:spcAft>
            </a:pPr>
            <a:endParaRPr lang="en-US" sz="2800" dirty="0">
              <a:solidFill>
                <a:schemeClr val="tx1"/>
              </a:solidFill>
              <a:effectLst/>
            </a:endParaRPr>
          </a:p>
          <a:p>
            <a:pPr rtl="0">
              <a:spcBef>
                <a:spcPts val="0"/>
              </a:spcBef>
              <a:spcAft>
                <a:spcPts val="0"/>
              </a:spcAft>
            </a:pPr>
            <a:r>
              <a:rPr lang="en-US" sz="2800" i="0" u="none" strike="noStrike" dirty="0">
                <a:solidFill>
                  <a:schemeClr val="tx1"/>
                </a:solidFill>
                <a:effectLst/>
              </a:rPr>
              <a:t>Real work setting*</a:t>
            </a:r>
          </a:p>
          <a:p>
            <a:pPr marL="0" indent="0" rtl="0">
              <a:spcBef>
                <a:spcPts val="0"/>
              </a:spcBef>
              <a:spcAft>
                <a:spcPts val="0"/>
              </a:spcAft>
              <a:buNone/>
            </a:pPr>
            <a:endParaRPr lang="en-US" sz="2800" dirty="0">
              <a:solidFill>
                <a:schemeClr val="tx1"/>
              </a:solidFill>
            </a:endParaRPr>
          </a:p>
          <a:p>
            <a:pPr rtl="0">
              <a:spcBef>
                <a:spcPts val="0"/>
              </a:spcBef>
              <a:spcAft>
                <a:spcPts val="0"/>
              </a:spcAft>
            </a:pPr>
            <a:r>
              <a:rPr lang="en-US" sz="2800" i="0" u="none" strike="noStrike" dirty="0">
                <a:solidFill>
                  <a:schemeClr val="tx1"/>
                </a:solidFill>
                <a:effectLst/>
              </a:rPr>
              <a:t>Assessment should reflect job seeker goal</a:t>
            </a:r>
            <a:endParaRPr lang="en-US" sz="2800" dirty="0">
              <a:solidFill>
                <a:schemeClr val="tx1"/>
              </a:solidFill>
              <a:effectLst/>
            </a:endParaRPr>
          </a:p>
          <a:p>
            <a:pPr marL="838200" rtl="0" fontAlgn="base">
              <a:spcBef>
                <a:spcPts val="0"/>
              </a:spcBef>
              <a:spcAft>
                <a:spcPts val="0"/>
              </a:spcAft>
              <a:buFont typeface="Arial" panose="020B0604020202020204" pitchFamily="34" charset="0"/>
              <a:buChar char="•"/>
            </a:pPr>
            <a:r>
              <a:rPr lang="en-US" sz="2800" i="0" u="none" strike="noStrike" dirty="0">
                <a:solidFill>
                  <a:schemeClr val="tx1"/>
                </a:solidFill>
                <a:effectLst/>
              </a:rPr>
              <a:t>Part time or Full time</a:t>
            </a:r>
          </a:p>
          <a:p>
            <a:pPr marL="838200" rtl="0" fontAlgn="base">
              <a:spcBef>
                <a:spcPts val="0"/>
              </a:spcBef>
              <a:spcAft>
                <a:spcPts val="0"/>
              </a:spcAft>
              <a:buFont typeface="Arial" panose="020B0604020202020204" pitchFamily="34" charset="0"/>
              <a:buChar char="•"/>
            </a:pPr>
            <a:r>
              <a:rPr lang="en-US" sz="2800" i="0" u="none" strike="noStrike" dirty="0">
                <a:solidFill>
                  <a:schemeClr val="tx1"/>
                </a:solidFill>
                <a:effectLst/>
              </a:rPr>
              <a:t>Work environment</a:t>
            </a:r>
          </a:p>
          <a:p>
            <a:pPr marL="838200" rtl="0" fontAlgn="base">
              <a:spcBef>
                <a:spcPts val="0"/>
              </a:spcBef>
              <a:spcAft>
                <a:spcPts val="0"/>
              </a:spcAft>
              <a:buFont typeface="Arial" panose="020B0604020202020204" pitchFamily="34" charset="0"/>
              <a:buChar char="•"/>
            </a:pPr>
            <a:r>
              <a:rPr lang="en-US" sz="2800" i="0" u="none" strike="noStrike" dirty="0">
                <a:solidFill>
                  <a:schemeClr val="tx1"/>
                </a:solidFill>
                <a:effectLst/>
              </a:rPr>
              <a:t>Job Tasks</a:t>
            </a:r>
          </a:p>
          <a:p>
            <a:endParaRPr lang="en-US" dirty="0">
              <a:solidFill>
                <a:schemeClr val="tx1"/>
              </a:solidFill>
            </a:endParaRPr>
          </a:p>
        </p:txBody>
      </p:sp>
      <p:sp>
        <p:nvSpPr>
          <p:cNvPr id="4" name="Footer Placeholder 1">
            <a:extLst>
              <a:ext uri="{FF2B5EF4-FFF2-40B4-BE49-F238E27FC236}">
                <a16:creationId xmlns:a16="http://schemas.microsoft.com/office/drawing/2014/main" id="{5C283C1F-5C79-4ED1-2487-4C0EFE37E1C4}"/>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828698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85C6-5760-880C-CE47-A49862FEEB71}"/>
              </a:ext>
            </a:extLst>
          </p:cNvPr>
          <p:cNvSpPr>
            <a:spLocks noGrp="1"/>
          </p:cNvSpPr>
          <p:nvPr>
            <p:ph type="title"/>
          </p:nvPr>
        </p:nvSpPr>
        <p:spPr>
          <a:xfrm>
            <a:off x="0" y="365125"/>
            <a:ext cx="12192000" cy="1325563"/>
          </a:xfrm>
        </p:spPr>
        <p:txBody>
          <a:bodyPr>
            <a:normAutofit/>
          </a:bodyPr>
          <a:lstStyle/>
          <a:p>
            <a:r>
              <a:rPr lang="en-US" sz="4400" i="0" u="none" strike="noStrike" dirty="0">
                <a:effectLst/>
              </a:rPr>
              <a:t>Developing a Situational Assessment</a:t>
            </a:r>
            <a:endParaRPr lang="en-US" sz="4400" dirty="0"/>
          </a:p>
        </p:txBody>
      </p:sp>
      <p:pic>
        <p:nvPicPr>
          <p:cNvPr id="7" name="Graphic 6" descr="Checkmark">
            <a:extLst>
              <a:ext uri="{FF2B5EF4-FFF2-40B4-BE49-F238E27FC236}">
                <a16:creationId xmlns:a16="http://schemas.microsoft.com/office/drawing/2014/main" id="{2EAE3947-00BD-B73A-9E2E-8975618ECA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500" y="1203468"/>
            <a:ext cx="3141008" cy="3952211"/>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3" name="Content Placeholder 2">
            <a:extLst>
              <a:ext uri="{FF2B5EF4-FFF2-40B4-BE49-F238E27FC236}">
                <a16:creationId xmlns:a16="http://schemas.microsoft.com/office/drawing/2014/main" id="{A3A0F634-75C4-8DEF-747C-AD0985CEE439}"/>
              </a:ext>
            </a:extLst>
          </p:cNvPr>
          <p:cNvSpPr>
            <a:spLocks noGrp="1"/>
          </p:cNvSpPr>
          <p:nvPr>
            <p:ph idx="1"/>
          </p:nvPr>
        </p:nvSpPr>
        <p:spPr>
          <a:xfrm>
            <a:off x="4674293" y="1878556"/>
            <a:ext cx="7204402" cy="4351338"/>
          </a:xfrm>
        </p:spPr>
        <p:txBody>
          <a:bodyPr>
            <a:normAutofit/>
          </a:bodyPr>
          <a:lstStyle/>
          <a:p>
            <a:pPr rtl="0" fontAlgn="base">
              <a:spcBef>
                <a:spcPts val="0"/>
              </a:spcBef>
              <a:spcAft>
                <a:spcPts val="0"/>
              </a:spcAft>
            </a:pPr>
            <a:r>
              <a:rPr lang="en-US" sz="2800" i="0" u="none" strike="noStrike" dirty="0">
                <a:solidFill>
                  <a:schemeClr val="tx1"/>
                </a:solidFill>
                <a:effectLst/>
              </a:rPr>
              <a:t>Contact business</a:t>
            </a:r>
          </a:p>
          <a:p>
            <a:pPr rtl="0" fontAlgn="base">
              <a:spcBef>
                <a:spcPts val="1160"/>
              </a:spcBef>
              <a:spcAft>
                <a:spcPts val="0"/>
              </a:spcAft>
            </a:pPr>
            <a:r>
              <a:rPr lang="en-US" sz="2800" i="0" u="none" strike="noStrike" dirty="0">
                <a:solidFill>
                  <a:schemeClr val="tx1"/>
                </a:solidFill>
                <a:effectLst/>
              </a:rPr>
              <a:t>Identify and analyze appropriate tasks</a:t>
            </a:r>
          </a:p>
          <a:p>
            <a:pPr rtl="0" fontAlgn="base">
              <a:spcBef>
                <a:spcPts val="1160"/>
              </a:spcBef>
              <a:spcAft>
                <a:spcPts val="0"/>
              </a:spcAft>
            </a:pPr>
            <a:r>
              <a:rPr lang="en-US" sz="2800" i="0" u="none" strike="noStrike" dirty="0">
                <a:solidFill>
                  <a:schemeClr val="tx1"/>
                </a:solidFill>
                <a:effectLst/>
              </a:rPr>
              <a:t>Schedule situational assessment</a:t>
            </a:r>
          </a:p>
          <a:p>
            <a:pPr rtl="0" fontAlgn="base">
              <a:spcBef>
                <a:spcPts val="1160"/>
              </a:spcBef>
              <a:spcAft>
                <a:spcPts val="0"/>
              </a:spcAft>
            </a:pPr>
            <a:r>
              <a:rPr lang="en-US" sz="2800" i="0" u="none" strike="noStrike" dirty="0">
                <a:solidFill>
                  <a:schemeClr val="tx1"/>
                </a:solidFill>
                <a:effectLst/>
              </a:rPr>
              <a:t>Record Assessment observations</a:t>
            </a:r>
          </a:p>
          <a:p>
            <a:pPr>
              <a:buFont typeface="Wingdings 3" panose="05040102010807070707" pitchFamily="18" charset="2"/>
              <a:buChar char="u"/>
            </a:pPr>
            <a:endParaRPr lang="en-US" dirty="0">
              <a:solidFill>
                <a:schemeClr val="tx1"/>
              </a:solidFill>
            </a:endParaRPr>
          </a:p>
        </p:txBody>
      </p:sp>
      <p:sp>
        <p:nvSpPr>
          <p:cNvPr id="4" name="Footer Placeholder 1">
            <a:extLst>
              <a:ext uri="{FF2B5EF4-FFF2-40B4-BE49-F238E27FC236}">
                <a16:creationId xmlns:a16="http://schemas.microsoft.com/office/drawing/2014/main" id="{E4AE464C-CDC5-08EE-0E3B-B353FD04869F}"/>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4133454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2A4-3C28-B5D3-6DE5-55826B21C1AC}"/>
              </a:ext>
            </a:extLst>
          </p:cNvPr>
          <p:cNvSpPr>
            <a:spLocks noGrp="1"/>
          </p:cNvSpPr>
          <p:nvPr>
            <p:ph type="title"/>
          </p:nvPr>
        </p:nvSpPr>
        <p:spPr>
          <a:xfrm>
            <a:off x="0" y="-300138"/>
            <a:ext cx="12192000" cy="1807305"/>
          </a:xfrm>
        </p:spPr>
        <p:txBody>
          <a:bodyPr>
            <a:normAutofit/>
          </a:bodyPr>
          <a:lstStyle/>
          <a:p>
            <a:r>
              <a:rPr lang="en-US" sz="4400" i="0" u="none" strike="noStrike" dirty="0">
                <a:effectLst/>
              </a:rPr>
              <a:t>Situational Assessment Example: “James”</a:t>
            </a:r>
            <a:endParaRPr lang="en-US" sz="4400" dirty="0"/>
          </a:p>
        </p:txBody>
      </p:sp>
      <p:pic>
        <p:nvPicPr>
          <p:cNvPr id="5" name="Picture 4" descr="&quot;James&quot; during an internship in a respiratory therapy department.">
            <a:extLst>
              <a:ext uri="{FF2B5EF4-FFF2-40B4-BE49-F238E27FC236}">
                <a16:creationId xmlns:a16="http://schemas.microsoft.com/office/drawing/2014/main" id="{00881560-35F0-404E-88A7-F4F45543E3D9}"/>
              </a:ext>
            </a:extLst>
          </p:cNvPr>
          <p:cNvPicPr>
            <a:picLocks noChangeAspect="1"/>
          </p:cNvPicPr>
          <p:nvPr/>
        </p:nvPicPr>
        <p:blipFill>
          <a:blip r:embed="rId2" cstate="print"/>
          <a:stretch>
            <a:fillRect/>
          </a:stretch>
        </p:blipFill>
        <p:spPr>
          <a:xfrm>
            <a:off x="0" y="1124527"/>
            <a:ext cx="5323727" cy="4608945"/>
          </a:xfrm>
          <a:prstGeom prst="rect">
            <a:avLst/>
          </a:prstGeom>
        </p:spPr>
      </p:pic>
      <p:sp>
        <p:nvSpPr>
          <p:cNvPr id="3" name="Content Placeholder 2">
            <a:extLst>
              <a:ext uri="{FF2B5EF4-FFF2-40B4-BE49-F238E27FC236}">
                <a16:creationId xmlns:a16="http://schemas.microsoft.com/office/drawing/2014/main" id="{263E3974-F166-7B1E-B5AC-7AE3D9F4E3BC}"/>
              </a:ext>
            </a:extLst>
          </p:cNvPr>
          <p:cNvSpPr>
            <a:spLocks noGrp="1"/>
          </p:cNvSpPr>
          <p:nvPr>
            <p:ph idx="1"/>
          </p:nvPr>
        </p:nvSpPr>
        <p:spPr>
          <a:xfrm>
            <a:off x="5672923" y="1370712"/>
            <a:ext cx="5686739" cy="3843666"/>
          </a:xfrm>
        </p:spPr>
        <p:txBody>
          <a:bodyPr>
            <a:noAutofit/>
          </a:bodyPr>
          <a:lstStyle/>
          <a:p>
            <a:pPr fontAlgn="base">
              <a:spcBef>
                <a:spcPts val="0"/>
              </a:spcBef>
            </a:pPr>
            <a:r>
              <a:rPr lang="en-US" sz="2800" i="0" u="none" strike="noStrike" dirty="0">
                <a:solidFill>
                  <a:schemeClr val="tx1"/>
                </a:solidFill>
                <a:effectLst/>
              </a:rPr>
              <a:t>Observed assessment in the Respiratory Therapy department of a healthcare system</a:t>
            </a:r>
          </a:p>
          <a:p>
            <a:pPr marL="0" indent="0" rtl="0" fontAlgn="base">
              <a:spcBef>
                <a:spcPts val="0"/>
              </a:spcBef>
              <a:spcAft>
                <a:spcPts val="0"/>
              </a:spcAft>
              <a:buNone/>
            </a:pPr>
            <a:br>
              <a:rPr lang="en-US" sz="2800" dirty="0">
                <a:solidFill>
                  <a:schemeClr val="tx1"/>
                </a:solidFill>
                <a:effectLst/>
              </a:rPr>
            </a:br>
            <a:r>
              <a:rPr lang="en-US" sz="2800" i="0" u="sng" strike="noStrike" dirty="0">
                <a:solidFill>
                  <a:schemeClr val="tx1"/>
                </a:solidFill>
                <a:effectLst/>
              </a:rPr>
              <a:t>Tasks:</a:t>
            </a:r>
          </a:p>
          <a:p>
            <a:pPr marL="230175" rtl="0">
              <a:spcBef>
                <a:spcPts val="0"/>
              </a:spcBef>
              <a:spcAft>
                <a:spcPts val="0"/>
              </a:spcAft>
            </a:pPr>
            <a:r>
              <a:rPr lang="en-US" sz="2800" i="0" u="none" strike="noStrike" dirty="0">
                <a:solidFill>
                  <a:schemeClr val="tx1"/>
                </a:solidFill>
                <a:effectLst/>
              </a:rPr>
              <a:t>Collected soiled pulse oximeters from biohazard rooms and cleaned, sanitized, and cleared patient trends on the machines.</a:t>
            </a:r>
            <a:endParaRPr lang="en-US" sz="2800" dirty="0">
              <a:solidFill>
                <a:schemeClr val="tx1"/>
              </a:solidFill>
              <a:effectLst/>
            </a:endParaRPr>
          </a:p>
          <a:p>
            <a:pPr marL="0" indent="0">
              <a:buNone/>
            </a:pPr>
            <a:br>
              <a:rPr lang="en-US" sz="2500" dirty="0">
                <a:solidFill>
                  <a:schemeClr val="tx1"/>
                </a:solidFill>
              </a:rPr>
            </a:br>
            <a:endParaRPr lang="en-US" sz="2500" dirty="0">
              <a:solidFill>
                <a:schemeClr val="tx1"/>
              </a:solidFill>
            </a:endParaRPr>
          </a:p>
        </p:txBody>
      </p:sp>
      <p:sp>
        <p:nvSpPr>
          <p:cNvPr id="4" name="Footer Placeholder 1">
            <a:extLst>
              <a:ext uri="{FF2B5EF4-FFF2-40B4-BE49-F238E27FC236}">
                <a16:creationId xmlns:a16="http://schemas.microsoft.com/office/drawing/2014/main" id="{31E18B68-CF5F-10C7-4A1D-36158C2F808D}"/>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344452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1C4B1-31F4-BD60-B16C-9F00276DD534}"/>
              </a:ext>
            </a:extLst>
          </p:cNvPr>
          <p:cNvSpPr>
            <a:spLocks noGrp="1"/>
          </p:cNvSpPr>
          <p:nvPr>
            <p:ph type="title"/>
          </p:nvPr>
        </p:nvSpPr>
        <p:spPr>
          <a:xfrm>
            <a:off x="0" y="0"/>
            <a:ext cx="12192000" cy="1807305"/>
          </a:xfrm>
        </p:spPr>
        <p:txBody>
          <a:bodyPr>
            <a:normAutofit/>
          </a:bodyPr>
          <a:lstStyle/>
          <a:p>
            <a:r>
              <a:rPr lang="en-US" sz="4400" i="0" u="none" strike="noStrike" dirty="0">
                <a:effectLst/>
              </a:rPr>
              <a:t>What Did We Learn?</a:t>
            </a:r>
            <a:endParaRPr lang="en-US" sz="4400" dirty="0"/>
          </a:p>
        </p:txBody>
      </p:sp>
      <p:pic>
        <p:nvPicPr>
          <p:cNvPr id="5" name="Picture 4" descr="&quot;James&quot; performing various tasks during an internship in a respiratory therapy department.">
            <a:extLst>
              <a:ext uri="{FF2B5EF4-FFF2-40B4-BE49-F238E27FC236}">
                <a16:creationId xmlns:a16="http://schemas.microsoft.com/office/drawing/2014/main" id="{1FA4A119-A235-496B-ADCD-80DA3350C277}"/>
              </a:ext>
            </a:extLst>
          </p:cNvPr>
          <p:cNvPicPr>
            <a:picLocks noChangeAspect="1"/>
          </p:cNvPicPr>
          <p:nvPr/>
        </p:nvPicPr>
        <p:blipFill>
          <a:blip r:embed="rId2" cstate="print"/>
          <a:stretch>
            <a:fillRect/>
          </a:stretch>
        </p:blipFill>
        <p:spPr>
          <a:xfrm>
            <a:off x="385878" y="1595239"/>
            <a:ext cx="4398557" cy="3298917"/>
          </a:xfrm>
          <a:prstGeom prst="rect">
            <a:avLst/>
          </a:prstGeom>
          <a:ln>
            <a:solidFill>
              <a:schemeClr val="tx1"/>
            </a:solidFill>
          </a:ln>
        </p:spPr>
      </p:pic>
      <p:sp>
        <p:nvSpPr>
          <p:cNvPr id="3" name="Content Placeholder 2">
            <a:extLst>
              <a:ext uri="{FF2B5EF4-FFF2-40B4-BE49-F238E27FC236}">
                <a16:creationId xmlns:a16="http://schemas.microsoft.com/office/drawing/2014/main" id="{9C35F70D-4B48-5211-AE4F-B902093743B3}"/>
              </a:ext>
            </a:extLst>
          </p:cNvPr>
          <p:cNvSpPr>
            <a:spLocks noGrp="1"/>
          </p:cNvSpPr>
          <p:nvPr>
            <p:ph idx="1"/>
          </p:nvPr>
        </p:nvSpPr>
        <p:spPr>
          <a:xfrm>
            <a:off x="5339411" y="1595239"/>
            <a:ext cx="6297612" cy="4372303"/>
          </a:xfrm>
        </p:spPr>
        <p:txBody>
          <a:bodyPr>
            <a:noAutofit/>
          </a:bodyPr>
          <a:lstStyle/>
          <a:p>
            <a:pPr marL="0" indent="0" rtl="0" fontAlgn="base">
              <a:spcBef>
                <a:spcPts val="0"/>
              </a:spcBef>
              <a:spcAft>
                <a:spcPts val="0"/>
              </a:spcAft>
              <a:buNone/>
            </a:pPr>
            <a:r>
              <a:rPr lang="en-US" sz="2800" i="0" u="sng" strike="noStrike" dirty="0">
                <a:solidFill>
                  <a:schemeClr val="tx1"/>
                </a:solidFill>
                <a:effectLst/>
              </a:rPr>
              <a:t>Observed Strengths</a:t>
            </a:r>
            <a:r>
              <a:rPr lang="en-US" sz="2800" i="0" u="none" strike="noStrike" dirty="0">
                <a:solidFill>
                  <a:schemeClr val="tx1"/>
                </a:solidFill>
                <a:effectLst/>
              </a:rPr>
              <a:t>: </a:t>
            </a:r>
          </a:p>
          <a:p>
            <a:pPr marL="0" indent="-225425" rtl="0">
              <a:spcBef>
                <a:spcPts val="0"/>
              </a:spcBef>
              <a:spcAft>
                <a:spcPts val="0"/>
              </a:spcAft>
            </a:pPr>
            <a:r>
              <a:rPr lang="en-US" sz="2800" i="0" u="none" strike="noStrike" dirty="0">
                <a:solidFill>
                  <a:schemeClr val="tx1"/>
                </a:solidFill>
                <a:effectLst/>
              </a:rPr>
              <a:t>Follows written instruction, excels in routine, repetitive tasks, “perfectionist”</a:t>
            </a:r>
            <a:endParaRPr lang="en-US" sz="2800" dirty="0">
              <a:solidFill>
                <a:schemeClr val="tx1"/>
              </a:solidFill>
              <a:effectLst/>
            </a:endParaRPr>
          </a:p>
          <a:p>
            <a:pPr marL="0" indent="0" rtl="0" fontAlgn="base">
              <a:spcBef>
                <a:spcPts val="0"/>
              </a:spcBef>
              <a:spcAft>
                <a:spcPts val="0"/>
              </a:spcAft>
              <a:buNone/>
            </a:pPr>
            <a:br>
              <a:rPr lang="en-US" sz="2800" dirty="0">
                <a:solidFill>
                  <a:schemeClr val="tx1"/>
                </a:solidFill>
                <a:effectLst/>
              </a:rPr>
            </a:br>
            <a:r>
              <a:rPr lang="en-US" sz="2800" i="0" u="sng" strike="noStrike" dirty="0">
                <a:solidFill>
                  <a:schemeClr val="tx1"/>
                </a:solidFill>
                <a:effectLst/>
              </a:rPr>
              <a:t>Observed Barriers</a:t>
            </a:r>
            <a:r>
              <a:rPr lang="en-US" sz="2800" i="0" u="none" strike="noStrike" dirty="0">
                <a:solidFill>
                  <a:schemeClr val="tx1"/>
                </a:solidFill>
                <a:effectLst/>
              </a:rPr>
              <a:t>: </a:t>
            </a:r>
          </a:p>
          <a:p>
            <a:pPr marL="0" indent="-225425" rtl="0">
              <a:spcBef>
                <a:spcPts val="0"/>
              </a:spcBef>
              <a:spcAft>
                <a:spcPts val="0"/>
              </a:spcAft>
            </a:pPr>
            <a:r>
              <a:rPr lang="en-US" sz="2800" i="0" u="none" strike="noStrike" dirty="0">
                <a:solidFill>
                  <a:schemeClr val="tx1"/>
                </a:solidFill>
                <a:effectLst/>
              </a:rPr>
              <a:t>Requires rigid schedule, exhibits oppositional self-stimulating behaviors</a:t>
            </a:r>
            <a:endParaRPr lang="en-US" sz="2800" dirty="0">
              <a:solidFill>
                <a:schemeClr val="tx1"/>
              </a:solidFill>
              <a:effectLst/>
            </a:endParaRPr>
          </a:p>
          <a:p>
            <a:pPr marL="0" indent="0">
              <a:buNone/>
            </a:pPr>
            <a:br>
              <a:rPr lang="en-US" sz="2500" dirty="0">
                <a:solidFill>
                  <a:schemeClr val="tx1"/>
                </a:solidFill>
              </a:rPr>
            </a:br>
            <a:endParaRPr lang="en-US" sz="2500" dirty="0">
              <a:solidFill>
                <a:schemeClr val="tx1"/>
              </a:solidFill>
            </a:endParaRPr>
          </a:p>
        </p:txBody>
      </p:sp>
      <p:sp>
        <p:nvSpPr>
          <p:cNvPr id="4" name="Footer Placeholder 1">
            <a:extLst>
              <a:ext uri="{FF2B5EF4-FFF2-40B4-BE49-F238E27FC236}">
                <a16:creationId xmlns:a16="http://schemas.microsoft.com/office/drawing/2014/main" id="{CC6CF6F4-5691-A6E2-6281-0CB77B52FADC}"/>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dirty="0">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4023637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2A4-3C28-B5D3-6DE5-55826B21C1AC}"/>
              </a:ext>
            </a:extLst>
          </p:cNvPr>
          <p:cNvSpPr>
            <a:spLocks noGrp="1"/>
          </p:cNvSpPr>
          <p:nvPr>
            <p:ph type="title"/>
          </p:nvPr>
        </p:nvSpPr>
        <p:spPr>
          <a:xfrm>
            <a:off x="761801" y="441667"/>
            <a:ext cx="5334199" cy="1628970"/>
          </a:xfrm>
        </p:spPr>
        <p:txBody>
          <a:bodyPr anchor="ctr">
            <a:normAutofit/>
          </a:bodyPr>
          <a:lstStyle/>
          <a:p>
            <a:r>
              <a:rPr lang="en-US" sz="3700" i="0" u="none" strike="noStrike" dirty="0">
                <a:effectLst/>
              </a:rPr>
              <a:t>Situational Assessment Example: “</a:t>
            </a:r>
            <a:r>
              <a:rPr lang="en-US" sz="3700" strike="noStrike" dirty="0"/>
              <a:t>Kevin”</a:t>
            </a:r>
            <a:endParaRPr lang="en-US" sz="3700" dirty="0"/>
          </a:p>
        </p:txBody>
      </p:sp>
      <p:sp>
        <p:nvSpPr>
          <p:cNvPr id="3" name="Content Placeholder 2">
            <a:extLst>
              <a:ext uri="{FF2B5EF4-FFF2-40B4-BE49-F238E27FC236}">
                <a16:creationId xmlns:a16="http://schemas.microsoft.com/office/drawing/2014/main" id="{263E3974-F166-7B1E-B5AC-7AE3D9F4E3BC}"/>
              </a:ext>
            </a:extLst>
          </p:cNvPr>
          <p:cNvSpPr>
            <a:spLocks noGrp="1"/>
          </p:cNvSpPr>
          <p:nvPr>
            <p:ph idx="1"/>
          </p:nvPr>
        </p:nvSpPr>
        <p:spPr>
          <a:xfrm>
            <a:off x="677333" y="2066289"/>
            <a:ext cx="5861537" cy="4475748"/>
          </a:xfrm>
        </p:spPr>
        <p:txBody>
          <a:bodyPr anchor="ctr">
            <a:normAutofit/>
          </a:bodyPr>
          <a:lstStyle/>
          <a:p>
            <a:pPr fontAlgn="base">
              <a:spcBef>
                <a:spcPts val="0"/>
              </a:spcBef>
            </a:pPr>
            <a:r>
              <a:rPr lang="en-US" sz="2800" i="0" u="none" strike="noStrike" dirty="0">
                <a:solidFill>
                  <a:schemeClr val="tx1"/>
                </a:solidFill>
                <a:effectLst/>
              </a:rPr>
              <a:t>Participated in extended assessment in the Materials Management department of a hospital setting</a:t>
            </a:r>
          </a:p>
          <a:p>
            <a:pPr marL="0" indent="0" fontAlgn="base">
              <a:spcBef>
                <a:spcPts val="0"/>
              </a:spcBef>
              <a:buNone/>
            </a:pPr>
            <a:endParaRPr lang="en-US" sz="2800" i="0" u="none" strike="noStrike" dirty="0">
              <a:solidFill>
                <a:schemeClr val="tx1"/>
              </a:solidFill>
              <a:effectLst/>
            </a:endParaRPr>
          </a:p>
          <a:p>
            <a:pPr fontAlgn="base">
              <a:spcBef>
                <a:spcPts val="0"/>
              </a:spcBef>
            </a:pPr>
            <a:r>
              <a:rPr lang="en-US" sz="2800" i="0" u="sng" strike="noStrike" dirty="0">
                <a:solidFill>
                  <a:schemeClr val="tx1"/>
                </a:solidFill>
                <a:effectLst/>
              </a:rPr>
              <a:t>Tasks:</a:t>
            </a:r>
            <a:br>
              <a:rPr lang="en-US" sz="2800" dirty="0">
                <a:solidFill>
                  <a:schemeClr val="tx1"/>
                </a:solidFill>
                <a:effectLst/>
              </a:rPr>
            </a:br>
            <a:r>
              <a:rPr lang="en-US" sz="2800" i="0" u="none" strike="noStrike" dirty="0">
                <a:solidFill>
                  <a:schemeClr val="tx1"/>
                </a:solidFill>
                <a:effectLst/>
              </a:rPr>
              <a:t>Counted, inventoried, and ordered patient supply items for various floors</a:t>
            </a:r>
            <a:endParaRPr lang="en-US" sz="2800" dirty="0">
              <a:solidFill>
                <a:schemeClr val="tx1"/>
              </a:solidFill>
              <a:effectLst/>
            </a:endParaRPr>
          </a:p>
          <a:p>
            <a:pPr marL="0" indent="0">
              <a:buNone/>
            </a:pPr>
            <a:br>
              <a:rPr lang="en-US" sz="1900" dirty="0">
                <a:solidFill>
                  <a:schemeClr val="tx1"/>
                </a:solidFill>
              </a:rPr>
            </a:br>
            <a:br>
              <a:rPr lang="en-US" sz="1900" dirty="0">
                <a:solidFill>
                  <a:schemeClr val="tx1"/>
                </a:solidFill>
              </a:rPr>
            </a:br>
            <a:endParaRPr lang="en-US" sz="1900" dirty="0">
              <a:solidFill>
                <a:schemeClr val="tx1"/>
              </a:solidFill>
            </a:endParaRPr>
          </a:p>
        </p:txBody>
      </p:sp>
      <p:pic>
        <p:nvPicPr>
          <p:cNvPr id="4105" name="Picture 4104" descr="Stethoscope">
            <a:extLst>
              <a:ext uri="{FF2B5EF4-FFF2-40B4-BE49-F238E27FC236}">
                <a16:creationId xmlns:a16="http://schemas.microsoft.com/office/drawing/2014/main" id="{2518A887-9E60-A574-2367-2025FCD7AEC7}"/>
              </a:ext>
            </a:extLst>
          </p:cNvPr>
          <p:cNvPicPr>
            <a:picLocks noChangeAspect="1"/>
          </p:cNvPicPr>
          <p:nvPr/>
        </p:nvPicPr>
        <p:blipFill rotWithShape="1">
          <a:blip r:embed="rId3"/>
          <a:srcRect l="23131" r="17603" b="-1"/>
          <a:stretch/>
        </p:blipFill>
        <p:spPr>
          <a:xfrm>
            <a:off x="6770445" y="0"/>
            <a:ext cx="5411637" cy="6095111"/>
          </a:xfrm>
          <a:prstGeom prst="rect">
            <a:avLst/>
          </a:prstGeom>
        </p:spPr>
      </p:pic>
      <p:sp>
        <p:nvSpPr>
          <p:cNvPr id="4" name="Footer Placeholder 1">
            <a:extLst>
              <a:ext uri="{FF2B5EF4-FFF2-40B4-BE49-F238E27FC236}">
                <a16:creationId xmlns:a16="http://schemas.microsoft.com/office/drawing/2014/main" id="{966BB7A4-174A-D1C5-F92F-D939237E6492}"/>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dirty="0">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2304952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3BD77-E918-9555-5257-F528AFD0DBE7}"/>
              </a:ext>
            </a:extLst>
          </p:cNvPr>
          <p:cNvSpPr>
            <a:spLocks noGrp="1"/>
          </p:cNvSpPr>
          <p:nvPr>
            <p:ph type="title"/>
          </p:nvPr>
        </p:nvSpPr>
        <p:spPr>
          <a:xfrm>
            <a:off x="1" y="0"/>
            <a:ext cx="12192000" cy="1708244"/>
          </a:xfrm>
        </p:spPr>
        <p:txBody>
          <a:bodyPr anchor="ctr">
            <a:normAutofit fontScale="90000"/>
          </a:bodyPr>
          <a:lstStyle/>
          <a:p>
            <a:pPr rtl="0">
              <a:spcBef>
                <a:spcPts val="0"/>
              </a:spcBef>
              <a:spcAft>
                <a:spcPts val="0"/>
              </a:spcAft>
            </a:pPr>
            <a:br>
              <a:rPr lang="en-US" sz="1900" b="0" i="0" u="none" strike="noStrike" dirty="0">
                <a:effectLst/>
                <a:latin typeface="Arial Black" panose="020B0A04020102020204" pitchFamily="34" charset="0"/>
              </a:rPr>
            </a:br>
            <a:br>
              <a:rPr lang="en-US" sz="1900" b="0" i="0" u="none" strike="noStrike" dirty="0">
                <a:effectLst/>
                <a:latin typeface="Arial Black" panose="020B0A04020102020204" pitchFamily="34" charset="0"/>
              </a:rPr>
            </a:br>
            <a:r>
              <a:rPr lang="en-US" sz="4900" i="0" u="none" strike="noStrike" dirty="0">
                <a:effectLst/>
              </a:rPr>
              <a:t>What Did We Learn?</a:t>
            </a:r>
            <a:br>
              <a:rPr lang="en-US" sz="4900" b="0" dirty="0">
                <a:effectLst/>
              </a:rPr>
            </a:br>
            <a:br>
              <a:rPr lang="en-US" sz="1900" dirty="0"/>
            </a:br>
            <a:endParaRPr lang="en-US" sz="1900" dirty="0"/>
          </a:p>
        </p:txBody>
      </p:sp>
      <p:pic>
        <p:nvPicPr>
          <p:cNvPr id="5" name="Content Placeholder 8" descr="&quot;James&quot; performing various tasks during an internship in a respiratory therapy department.">
            <a:extLst>
              <a:ext uri="{FF2B5EF4-FFF2-40B4-BE49-F238E27FC236}">
                <a16:creationId xmlns:a16="http://schemas.microsoft.com/office/drawing/2014/main" id="{F5ACFA36-7B79-439E-8AB0-323249F77D68}"/>
              </a:ext>
            </a:extLst>
          </p:cNvPr>
          <p:cNvPicPr>
            <a:picLocks noChangeAspect="1"/>
          </p:cNvPicPr>
          <p:nvPr/>
        </p:nvPicPr>
        <p:blipFill>
          <a:blip r:embed="rId3" cstate="print"/>
          <a:stretch>
            <a:fillRect/>
          </a:stretch>
        </p:blipFill>
        <p:spPr>
          <a:xfrm>
            <a:off x="738909" y="1501399"/>
            <a:ext cx="3799018" cy="4022725"/>
          </a:xfrm>
          <a:prstGeom prst="rect">
            <a:avLst/>
          </a:prstGeom>
          <a:ln w="15875">
            <a:solidFill>
              <a:schemeClr val="tx1"/>
            </a:solidFill>
          </a:ln>
        </p:spPr>
      </p:pic>
      <p:sp>
        <p:nvSpPr>
          <p:cNvPr id="3" name="Content Placeholder 2">
            <a:extLst>
              <a:ext uri="{FF2B5EF4-FFF2-40B4-BE49-F238E27FC236}">
                <a16:creationId xmlns:a16="http://schemas.microsoft.com/office/drawing/2014/main" id="{A5C750FF-841D-130F-C87F-2657E86AC2A8}"/>
              </a:ext>
            </a:extLst>
          </p:cNvPr>
          <p:cNvSpPr>
            <a:spLocks noGrp="1"/>
          </p:cNvSpPr>
          <p:nvPr>
            <p:ph idx="1"/>
          </p:nvPr>
        </p:nvSpPr>
        <p:spPr>
          <a:xfrm>
            <a:off x="5095654" y="1308016"/>
            <a:ext cx="6419013" cy="4862456"/>
          </a:xfrm>
        </p:spPr>
        <p:txBody>
          <a:bodyPr anchor="ctr">
            <a:normAutofit fontScale="77500" lnSpcReduction="20000"/>
          </a:bodyPr>
          <a:lstStyle/>
          <a:p>
            <a:pPr marL="0" indent="0" rtl="0" fontAlgn="base">
              <a:lnSpc>
                <a:spcPct val="120000"/>
              </a:lnSpc>
              <a:spcBef>
                <a:spcPts val="0"/>
              </a:spcBef>
              <a:spcAft>
                <a:spcPts val="0"/>
              </a:spcAft>
              <a:buNone/>
            </a:pPr>
            <a:r>
              <a:rPr lang="en-US" sz="3600" i="0" u="sng" strike="noStrike" dirty="0">
                <a:effectLst/>
              </a:rPr>
              <a:t>Observed Strengths</a:t>
            </a:r>
            <a:r>
              <a:rPr lang="en-US" sz="3600" i="0" u="none" strike="noStrike" dirty="0">
                <a:effectLst/>
              </a:rPr>
              <a:t>:</a:t>
            </a:r>
          </a:p>
          <a:p>
            <a:pPr indent="-225425" rtl="0">
              <a:lnSpc>
                <a:spcPct val="120000"/>
              </a:lnSpc>
              <a:spcBef>
                <a:spcPts val="0"/>
              </a:spcBef>
              <a:spcAft>
                <a:spcPts val="0"/>
              </a:spcAft>
            </a:pPr>
            <a:r>
              <a:rPr lang="en-US" sz="3600" i="0" u="none" strike="noStrike" dirty="0">
                <a:effectLst/>
              </a:rPr>
              <a:t>Extremely thorough, strong in areas of task acquisition and completion, follows directions, always eager to please</a:t>
            </a:r>
            <a:endParaRPr lang="en-US" sz="3600" dirty="0">
              <a:effectLst/>
            </a:endParaRPr>
          </a:p>
          <a:p>
            <a:pPr marL="0" indent="0" rtl="0" fontAlgn="base">
              <a:lnSpc>
                <a:spcPct val="120000"/>
              </a:lnSpc>
              <a:spcBef>
                <a:spcPts val="0"/>
              </a:spcBef>
              <a:spcAft>
                <a:spcPts val="0"/>
              </a:spcAft>
              <a:buNone/>
            </a:pPr>
            <a:br>
              <a:rPr lang="en-US" sz="3600" dirty="0">
                <a:effectLst/>
              </a:rPr>
            </a:br>
            <a:r>
              <a:rPr lang="en-US" sz="3600" i="0" u="sng" strike="noStrike" dirty="0">
                <a:effectLst/>
              </a:rPr>
              <a:t>Observed Barriers</a:t>
            </a:r>
            <a:r>
              <a:rPr lang="en-US" sz="3600" i="0" u="none" strike="noStrike" dirty="0">
                <a:effectLst/>
              </a:rPr>
              <a:t>: </a:t>
            </a:r>
          </a:p>
          <a:p>
            <a:pPr marL="288925" indent="-285750">
              <a:lnSpc>
                <a:spcPct val="120000"/>
              </a:lnSpc>
              <a:spcBef>
                <a:spcPts val="0"/>
              </a:spcBef>
            </a:pPr>
            <a:r>
              <a:rPr lang="en-US" sz="3600" i="0" u="none" strike="noStrike" dirty="0">
                <a:effectLst/>
              </a:rPr>
              <a:t>Works at below average work pace, impatient with time constraints, requires prompting to initiate new tasks</a:t>
            </a:r>
            <a:endParaRPr lang="en-US" sz="3600" dirty="0">
              <a:effectLst/>
            </a:endParaRPr>
          </a:p>
          <a:p>
            <a:pPr marL="0" indent="0">
              <a:buNone/>
            </a:pPr>
            <a:br>
              <a:rPr lang="en-US" sz="1700" dirty="0"/>
            </a:br>
            <a:endParaRPr lang="en-US" sz="1700" dirty="0"/>
          </a:p>
        </p:txBody>
      </p:sp>
      <p:sp>
        <p:nvSpPr>
          <p:cNvPr id="4" name="Footer Placeholder 1">
            <a:extLst>
              <a:ext uri="{FF2B5EF4-FFF2-40B4-BE49-F238E27FC236}">
                <a16:creationId xmlns:a16="http://schemas.microsoft.com/office/drawing/2014/main" id="{EDCE3A4D-9408-0157-140F-473917BF3272}"/>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dirty="0">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3090056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42FA-287D-DB44-994C-2343904F73D0}"/>
              </a:ext>
            </a:extLst>
          </p:cNvPr>
          <p:cNvSpPr>
            <a:spLocks noGrp="1"/>
          </p:cNvSpPr>
          <p:nvPr>
            <p:ph type="title"/>
          </p:nvPr>
        </p:nvSpPr>
        <p:spPr>
          <a:xfrm>
            <a:off x="0" y="365125"/>
            <a:ext cx="12192000" cy="1325563"/>
          </a:xfrm>
        </p:spPr>
        <p:txBody>
          <a:bodyPr>
            <a:normAutofit/>
          </a:bodyPr>
          <a:lstStyle/>
          <a:p>
            <a:r>
              <a:rPr lang="en-US" sz="4400" i="0" u="none" strike="noStrike" dirty="0">
                <a:effectLst/>
              </a:rPr>
              <a:t>Probing Compensatory Strategies</a:t>
            </a:r>
            <a:endParaRPr lang="en-US" sz="4400" dirty="0"/>
          </a:p>
        </p:txBody>
      </p:sp>
      <p:sp>
        <p:nvSpPr>
          <p:cNvPr id="3" name="Content Placeholder 2">
            <a:extLst>
              <a:ext uri="{FF2B5EF4-FFF2-40B4-BE49-F238E27FC236}">
                <a16:creationId xmlns:a16="http://schemas.microsoft.com/office/drawing/2014/main" id="{F50CDA93-2A53-6CDD-CBCF-7D95306890E1}"/>
              </a:ext>
            </a:extLst>
          </p:cNvPr>
          <p:cNvSpPr>
            <a:spLocks noGrp="1"/>
          </p:cNvSpPr>
          <p:nvPr>
            <p:ph idx="1"/>
          </p:nvPr>
        </p:nvSpPr>
        <p:spPr>
          <a:xfrm>
            <a:off x="838200" y="1825625"/>
            <a:ext cx="5393361" cy="4351338"/>
          </a:xfrm>
        </p:spPr>
        <p:txBody>
          <a:bodyPr>
            <a:normAutofit/>
          </a:bodyPr>
          <a:lstStyle/>
          <a:p>
            <a:r>
              <a:rPr lang="en-US" sz="2800" b="0" dirty="0">
                <a:solidFill>
                  <a:schemeClr val="tx1"/>
                </a:solidFill>
                <a:effectLst/>
              </a:rPr>
              <a:t>Using a checklist</a:t>
            </a:r>
          </a:p>
          <a:p>
            <a:r>
              <a:rPr lang="en-US" sz="2800" dirty="0">
                <a:solidFill>
                  <a:schemeClr val="tx1"/>
                </a:solidFill>
              </a:rPr>
              <a:t>Create and teach compensatory strategy </a:t>
            </a:r>
          </a:p>
          <a:p>
            <a:r>
              <a:rPr lang="en-US" sz="2800" dirty="0">
                <a:solidFill>
                  <a:schemeClr val="tx1"/>
                </a:solidFill>
              </a:rPr>
              <a:t>Use of technology</a:t>
            </a:r>
          </a:p>
          <a:p>
            <a:pPr marL="0" indent="0">
              <a:buNone/>
            </a:pPr>
            <a:endParaRPr lang="en-US" b="0" dirty="0">
              <a:solidFill>
                <a:schemeClr val="tx1"/>
              </a:solidFill>
              <a:effectLst/>
            </a:endParaRPr>
          </a:p>
          <a:p>
            <a:endParaRPr lang="en-US" dirty="0">
              <a:solidFill>
                <a:schemeClr val="tx1"/>
              </a:solidFill>
            </a:endParaRPr>
          </a:p>
        </p:txBody>
      </p:sp>
      <p:pic>
        <p:nvPicPr>
          <p:cNvPr id="7" name="Picture 6" descr="Graph on document with pen">
            <a:extLst>
              <a:ext uri="{FF2B5EF4-FFF2-40B4-BE49-F238E27FC236}">
                <a16:creationId xmlns:a16="http://schemas.microsoft.com/office/drawing/2014/main" id="{1E9DE2BD-7DCA-CF09-5780-3B53D8A052EA}"/>
              </a:ext>
            </a:extLst>
          </p:cNvPr>
          <p:cNvPicPr>
            <a:picLocks noChangeAspect="1"/>
          </p:cNvPicPr>
          <p:nvPr/>
        </p:nvPicPr>
        <p:blipFill rotWithShape="1">
          <a:blip r:embed="rId2"/>
          <a:srcRect l="23402" r="9846" b="-2"/>
          <a:stretch/>
        </p:blipFill>
        <p:spPr>
          <a:xfrm>
            <a:off x="7660714" y="1690688"/>
            <a:ext cx="3631589" cy="3631589"/>
          </a:xfrm>
          <a:prstGeom prst="rect">
            <a:avLst/>
          </a:prstGeom>
          <a:solidFill>
            <a:srgbClr val="FFFFFF">
              <a:shade val="85000"/>
            </a:srgbClr>
          </a:solidFill>
          <a:ln w="158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1">
            <a:extLst>
              <a:ext uri="{FF2B5EF4-FFF2-40B4-BE49-F238E27FC236}">
                <a16:creationId xmlns:a16="http://schemas.microsoft.com/office/drawing/2014/main" id="{7DA23E01-0787-016D-D776-674127AD8A75}"/>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dirty="0">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286723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269D-D777-24E3-B517-6534C2214551}"/>
              </a:ext>
            </a:extLst>
          </p:cNvPr>
          <p:cNvSpPr>
            <a:spLocks noGrp="1"/>
          </p:cNvSpPr>
          <p:nvPr>
            <p:ph type="title"/>
          </p:nvPr>
        </p:nvSpPr>
        <p:spPr>
          <a:xfrm>
            <a:off x="734754" y="261476"/>
            <a:ext cx="11116060" cy="1228299"/>
          </a:xfrm>
        </p:spPr>
        <p:txBody>
          <a:bodyPr>
            <a:normAutofit/>
          </a:bodyPr>
          <a:lstStyle/>
          <a:p>
            <a:r>
              <a:rPr lang="en-US" sz="4400" dirty="0">
                <a:effectLst/>
              </a:rPr>
              <a:t>Collecting Data: Assessment Report</a:t>
            </a:r>
            <a:endParaRPr lang="en-US" sz="4400" dirty="0"/>
          </a:p>
        </p:txBody>
      </p:sp>
      <p:sp>
        <p:nvSpPr>
          <p:cNvPr id="3" name="Content Placeholder 2">
            <a:extLst>
              <a:ext uri="{FF2B5EF4-FFF2-40B4-BE49-F238E27FC236}">
                <a16:creationId xmlns:a16="http://schemas.microsoft.com/office/drawing/2014/main" id="{D264F86D-A384-AE82-0E30-E39B3434A6D6}"/>
              </a:ext>
            </a:extLst>
          </p:cNvPr>
          <p:cNvSpPr>
            <a:spLocks noGrp="1"/>
          </p:cNvSpPr>
          <p:nvPr>
            <p:ph idx="1"/>
          </p:nvPr>
        </p:nvSpPr>
        <p:spPr>
          <a:xfrm>
            <a:off x="734754" y="1549514"/>
            <a:ext cx="6647182" cy="4463029"/>
          </a:xfrm>
        </p:spPr>
        <p:txBody>
          <a:bodyPr anchor="ctr">
            <a:normAutofit/>
          </a:bodyPr>
          <a:lstStyle/>
          <a:p>
            <a:pPr rtl="0" fontAlgn="base">
              <a:spcBef>
                <a:spcPts val="0"/>
              </a:spcBef>
              <a:spcAft>
                <a:spcPts val="0"/>
              </a:spcAft>
            </a:pPr>
            <a:r>
              <a:rPr lang="en-US" sz="2500" i="0" u="none" strike="noStrike" dirty="0">
                <a:solidFill>
                  <a:schemeClr val="tx1"/>
                </a:solidFill>
                <a:effectLst/>
              </a:rPr>
              <a:t>Description of assessment location</a:t>
            </a:r>
          </a:p>
          <a:p>
            <a:pPr rtl="0" fontAlgn="base">
              <a:spcBef>
                <a:spcPts val="0"/>
              </a:spcBef>
              <a:spcAft>
                <a:spcPts val="0"/>
              </a:spcAft>
            </a:pPr>
            <a:r>
              <a:rPr lang="en-US" sz="2500" i="0" u="none" strike="noStrike" dirty="0">
                <a:solidFill>
                  <a:schemeClr val="tx1"/>
                </a:solidFill>
                <a:effectLst/>
              </a:rPr>
              <a:t>Description of job tasks</a:t>
            </a:r>
          </a:p>
          <a:p>
            <a:pPr rtl="0" fontAlgn="base">
              <a:spcBef>
                <a:spcPts val="0"/>
              </a:spcBef>
              <a:spcAft>
                <a:spcPts val="0"/>
              </a:spcAft>
            </a:pPr>
            <a:r>
              <a:rPr lang="en-US" sz="2500" i="0" u="none" strike="noStrike" dirty="0">
                <a:solidFill>
                  <a:schemeClr val="tx1"/>
                </a:solidFill>
                <a:effectLst/>
              </a:rPr>
              <a:t>Learning and preferred learning style</a:t>
            </a:r>
          </a:p>
          <a:p>
            <a:pPr lvl="1" rtl="0" fontAlgn="base">
              <a:spcBef>
                <a:spcPts val="0"/>
              </a:spcBef>
              <a:spcAft>
                <a:spcPts val="0"/>
              </a:spcAft>
            </a:pPr>
            <a:r>
              <a:rPr lang="en-US" sz="2500" i="0" u="none" strike="noStrike" dirty="0">
                <a:solidFill>
                  <a:schemeClr val="tx1"/>
                </a:solidFill>
                <a:effectLst/>
              </a:rPr>
              <a:t>Production rate</a:t>
            </a:r>
          </a:p>
          <a:p>
            <a:pPr lvl="1" rtl="0" fontAlgn="base">
              <a:spcBef>
                <a:spcPts val="0"/>
              </a:spcBef>
              <a:spcAft>
                <a:spcPts val="0"/>
              </a:spcAft>
            </a:pPr>
            <a:r>
              <a:rPr lang="en-US" sz="2500" i="0" u="none" strike="noStrike" dirty="0">
                <a:solidFill>
                  <a:schemeClr val="tx1"/>
                </a:solidFill>
                <a:effectLst/>
              </a:rPr>
              <a:t>Task acquisition</a:t>
            </a:r>
          </a:p>
          <a:p>
            <a:pPr lvl="1" rtl="0" fontAlgn="base">
              <a:spcBef>
                <a:spcPts val="0"/>
              </a:spcBef>
              <a:spcAft>
                <a:spcPts val="0"/>
              </a:spcAft>
            </a:pPr>
            <a:r>
              <a:rPr lang="en-US" sz="2500" i="0" u="none" strike="noStrike" dirty="0">
                <a:solidFill>
                  <a:schemeClr val="tx1"/>
                </a:solidFill>
                <a:effectLst/>
              </a:rPr>
              <a:t>Motivation/ Initiative</a:t>
            </a:r>
          </a:p>
          <a:p>
            <a:pPr rtl="0" fontAlgn="base">
              <a:spcBef>
                <a:spcPts val="0"/>
              </a:spcBef>
              <a:spcAft>
                <a:spcPts val="0"/>
              </a:spcAft>
            </a:pPr>
            <a:r>
              <a:rPr lang="en-US" sz="2500" i="0" u="none" strike="noStrike" dirty="0">
                <a:solidFill>
                  <a:schemeClr val="tx1"/>
                </a:solidFill>
                <a:effectLst/>
              </a:rPr>
              <a:t>Interpersonal </a:t>
            </a:r>
          </a:p>
          <a:p>
            <a:pPr lvl="1" rtl="0" fontAlgn="base">
              <a:spcBef>
                <a:spcPts val="0"/>
              </a:spcBef>
              <a:spcAft>
                <a:spcPts val="0"/>
              </a:spcAft>
            </a:pPr>
            <a:r>
              <a:rPr lang="en-US" sz="2500" i="0" u="none" strike="noStrike" dirty="0">
                <a:solidFill>
                  <a:schemeClr val="tx1"/>
                </a:solidFill>
                <a:effectLst/>
              </a:rPr>
              <a:t>Initiate conversation</a:t>
            </a:r>
          </a:p>
          <a:p>
            <a:pPr lvl="1" rtl="0" fontAlgn="base">
              <a:spcBef>
                <a:spcPts val="0"/>
              </a:spcBef>
              <a:spcAft>
                <a:spcPts val="0"/>
              </a:spcAft>
            </a:pPr>
            <a:r>
              <a:rPr lang="en-US" sz="2500" i="0" u="none" strike="noStrike" dirty="0">
                <a:solidFill>
                  <a:schemeClr val="tx1"/>
                </a:solidFill>
                <a:effectLst/>
              </a:rPr>
              <a:t>Soft skills</a:t>
            </a:r>
          </a:p>
          <a:p>
            <a:pPr rtl="0" fontAlgn="base">
              <a:spcBef>
                <a:spcPts val="0"/>
              </a:spcBef>
              <a:spcAft>
                <a:spcPts val="0"/>
              </a:spcAft>
            </a:pPr>
            <a:r>
              <a:rPr lang="en-US" sz="2500" i="0" u="none" strike="noStrike" dirty="0">
                <a:solidFill>
                  <a:schemeClr val="tx1"/>
                </a:solidFill>
                <a:effectLst/>
              </a:rPr>
              <a:t>Job Seeker Presentation</a:t>
            </a:r>
          </a:p>
          <a:p>
            <a:pPr rtl="0" fontAlgn="base">
              <a:spcBef>
                <a:spcPts val="0"/>
              </a:spcBef>
              <a:spcAft>
                <a:spcPts val="0"/>
              </a:spcAft>
            </a:pPr>
            <a:r>
              <a:rPr lang="en-US" sz="2500" i="0" u="none" strike="noStrike" dirty="0">
                <a:solidFill>
                  <a:schemeClr val="tx1"/>
                </a:solidFill>
                <a:effectLst/>
              </a:rPr>
              <a:t>Recommendations</a:t>
            </a:r>
          </a:p>
          <a:p>
            <a:pPr>
              <a:buFont typeface="Wingdings 3" panose="05040102010807070707" pitchFamily="18" charset="2"/>
              <a:buChar char="u"/>
            </a:pPr>
            <a:endParaRPr lang="en-US" sz="2000" dirty="0">
              <a:solidFill>
                <a:schemeClr val="tx1"/>
              </a:solidFill>
            </a:endParaRPr>
          </a:p>
        </p:txBody>
      </p:sp>
      <p:pic>
        <p:nvPicPr>
          <p:cNvPr id="7" name="Graphic 6" descr="Communications">
            <a:extLst>
              <a:ext uri="{FF2B5EF4-FFF2-40B4-BE49-F238E27FC236}">
                <a16:creationId xmlns:a16="http://schemas.microsoft.com/office/drawing/2014/main" id="{ACA43C52-106E-D16A-1F15-62ED4F55F8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8308" y="1489776"/>
            <a:ext cx="4582506" cy="4582506"/>
          </a:xfrm>
          <a:prstGeom prst="rect">
            <a:avLst/>
          </a:prstGeom>
        </p:spPr>
      </p:pic>
      <p:sp>
        <p:nvSpPr>
          <p:cNvPr id="4" name="Footer Placeholder 1">
            <a:extLst>
              <a:ext uri="{FF2B5EF4-FFF2-40B4-BE49-F238E27FC236}">
                <a16:creationId xmlns:a16="http://schemas.microsoft.com/office/drawing/2014/main" id="{464CEE21-D69C-1E4F-2C41-103D78796B8E}"/>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dirty="0">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148576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9878-6B08-5D0F-8317-23EECD549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A605E-B06F-02AE-3A05-F1EB607F11B9}"/>
              </a:ext>
            </a:extLst>
          </p:cNvPr>
          <p:cNvSpPr>
            <a:spLocks noGrp="1"/>
          </p:cNvSpPr>
          <p:nvPr>
            <p:ph type="title"/>
          </p:nvPr>
        </p:nvSpPr>
        <p:spPr/>
        <p:txBody>
          <a:bodyPr/>
          <a:lstStyle/>
          <a:p>
            <a:r>
              <a:rPr lang="en-US" dirty="0">
                <a:cs typeface="Calibri Light"/>
              </a:rPr>
              <a:t>Educational Topic Q &amp; A</a:t>
            </a:r>
          </a:p>
        </p:txBody>
      </p:sp>
      <p:sp>
        <p:nvSpPr>
          <p:cNvPr id="3" name="Content Placeholder 2">
            <a:extLst>
              <a:ext uri="{FF2B5EF4-FFF2-40B4-BE49-F238E27FC236}">
                <a16:creationId xmlns:a16="http://schemas.microsoft.com/office/drawing/2014/main" id="{0DFC42D8-0FA6-8DF9-2843-85445A1F4DA0}"/>
              </a:ext>
            </a:extLst>
          </p:cNvPr>
          <p:cNvSpPr>
            <a:spLocks noGrp="1"/>
          </p:cNvSpPr>
          <p:nvPr>
            <p:ph idx="1"/>
          </p:nvPr>
        </p:nvSpPr>
        <p:spPr/>
        <p:txBody>
          <a:bodyPr vert="horz" lIns="91440" tIns="45720" rIns="91440" bIns="45720" rtlCol="0" anchor="t">
            <a:normAutofit/>
          </a:bodyPr>
          <a:lstStyle/>
          <a:p>
            <a:r>
              <a:rPr lang="en-US" dirty="0"/>
              <a:t>What are your questions related to the topic presented?</a:t>
            </a:r>
          </a:p>
        </p:txBody>
      </p:sp>
      <p:sp>
        <p:nvSpPr>
          <p:cNvPr id="4" name="Slide Number Placeholder 3">
            <a:extLst>
              <a:ext uri="{FF2B5EF4-FFF2-40B4-BE49-F238E27FC236}">
                <a16:creationId xmlns:a16="http://schemas.microsoft.com/office/drawing/2014/main" id="{86EE5837-AE87-83F2-5A82-3B09DDF36A0C}"/>
              </a:ext>
            </a:extLst>
          </p:cNvPr>
          <p:cNvSpPr>
            <a:spLocks noGrp="1"/>
          </p:cNvSpPr>
          <p:nvPr>
            <p:ph type="sldNum" sz="quarter" idx="12"/>
          </p:nvPr>
        </p:nvSpPr>
        <p:spPr/>
        <p:txBody>
          <a:bodyPr/>
          <a:lstStyle/>
          <a:p>
            <a:fld id="{DBFB53F7-4D87-E844-B31E-B7D266CDFB23}" type="slidenum">
              <a:rPr lang="en-US" smtClean="0"/>
              <a:t>28</a:t>
            </a:fld>
            <a:endParaRPr lang="en-US"/>
          </a:p>
        </p:txBody>
      </p:sp>
    </p:spTree>
    <p:extLst>
      <p:ext uri="{BB962C8B-B14F-4D97-AF65-F5344CB8AC3E}">
        <p14:creationId xmlns:p14="http://schemas.microsoft.com/office/powerpoint/2010/main" val="879460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9878-6B08-5D0F-8317-23EECD549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A605E-B06F-02AE-3A05-F1EB607F11B9}"/>
              </a:ext>
            </a:extLst>
          </p:cNvPr>
          <p:cNvSpPr>
            <a:spLocks noGrp="1"/>
          </p:cNvSpPr>
          <p:nvPr>
            <p:ph type="title"/>
          </p:nvPr>
        </p:nvSpPr>
        <p:spPr>
          <a:xfrm>
            <a:off x="4973444" y="88685"/>
            <a:ext cx="6884020" cy="1325563"/>
          </a:xfrm>
        </p:spPr>
        <p:txBody>
          <a:bodyPr>
            <a:normAutofit/>
          </a:bodyPr>
          <a:lstStyle/>
          <a:p>
            <a:r>
              <a:rPr lang="en-US" sz="4000" dirty="0">
                <a:cs typeface="Calibri Light"/>
              </a:rPr>
              <a:t>Customer Case Study</a:t>
            </a:r>
          </a:p>
        </p:txBody>
      </p:sp>
      <p:pic>
        <p:nvPicPr>
          <p:cNvPr id="9" name="Picture 8" descr="Chester, a SWTCIE Illinois client of CTF Illinois, at Royal Estates Assistive Living">
            <a:extLst>
              <a:ext uri="{FF2B5EF4-FFF2-40B4-BE49-F238E27FC236}">
                <a16:creationId xmlns:a16="http://schemas.microsoft.com/office/drawing/2014/main" id="{F7820BAC-13CD-BF77-E036-60DE3693B27A}"/>
              </a:ext>
            </a:extLst>
          </p:cNvPr>
          <p:cNvPicPr>
            <a:picLocks noChangeAspect="1"/>
          </p:cNvPicPr>
          <p:nvPr/>
        </p:nvPicPr>
        <p:blipFill>
          <a:blip r:embed="rId3"/>
          <a:stretch>
            <a:fillRect/>
          </a:stretch>
        </p:blipFill>
        <p:spPr>
          <a:xfrm>
            <a:off x="334536" y="287217"/>
            <a:ext cx="4320125" cy="5386656"/>
          </a:xfrm>
          <a:prstGeom prst="rect">
            <a:avLst/>
          </a:prstGeom>
        </p:spPr>
      </p:pic>
      <p:sp>
        <p:nvSpPr>
          <p:cNvPr id="5" name="Content Placeholder 4">
            <a:extLst>
              <a:ext uri="{FF2B5EF4-FFF2-40B4-BE49-F238E27FC236}">
                <a16:creationId xmlns:a16="http://schemas.microsoft.com/office/drawing/2014/main" id="{67A9EAF1-A8B0-947E-9112-5A5353BDBBBE}"/>
              </a:ext>
            </a:extLst>
          </p:cNvPr>
          <p:cNvSpPr>
            <a:spLocks noGrp="1"/>
          </p:cNvSpPr>
          <p:nvPr>
            <p:ph sz="half" idx="2"/>
          </p:nvPr>
        </p:nvSpPr>
        <p:spPr>
          <a:xfrm>
            <a:off x="4973444" y="1414248"/>
            <a:ext cx="6679580" cy="4351338"/>
          </a:xfrm>
        </p:spPr>
        <p:txBody>
          <a:bodyPr>
            <a:normAutofit/>
          </a:bodyPr>
          <a:lstStyle/>
          <a:p>
            <a:r>
              <a:rPr lang="en-US" dirty="0"/>
              <a:t>Chester  </a:t>
            </a:r>
          </a:p>
          <a:p>
            <a:r>
              <a:rPr lang="en-US" dirty="0"/>
              <a:t>Subminimum Wage Earner </a:t>
            </a:r>
          </a:p>
          <a:p>
            <a:r>
              <a:rPr lang="en-US" dirty="0"/>
              <a:t>Adult</a:t>
            </a:r>
          </a:p>
          <a:p>
            <a:r>
              <a:rPr lang="en-US" dirty="0"/>
              <a:t>Royal Estates Assistive Living (</a:t>
            </a:r>
            <a:r>
              <a:rPr lang="en-US" dirty="0" err="1"/>
              <a:t>LeeGacy</a:t>
            </a:r>
            <a:r>
              <a:rPr lang="en-US" dirty="0"/>
              <a:t> LLC) </a:t>
            </a:r>
          </a:p>
          <a:p>
            <a:r>
              <a:rPr lang="en-US" dirty="0"/>
              <a:t>14.00 Hourly</a:t>
            </a:r>
          </a:p>
          <a:p>
            <a:r>
              <a:rPr lang="en-US" dirty="0"/>
              <a:t>Ave. 16 Hours A Week</a:t>
            </a:r>
          </a:p>
        </p:txBody>
      </p:sp>
      <p:pic>
        <p:nvPicPr>
          <p:cNvPr id="7" name="Picture 6" descr="CTF Illinois logo">
            <a:extLst>
              <a:ext uri="{FF2B5EF4-FFF2-40B4-BE49-F238E27FC236}">
                <a16:creationId xmlns:a16="http://schemas.microsoft.com/office/drawing/2014/main" id="{D14FAD2B-F01C-D765-482A-21ECAEEDCA5F}"/>
              </a:ext>
            </a:extLst>
          </p:cNvPr>
          <p:cNvPicPr>
            <a:picLocks noChangeAspect="1"/>
          </p:cNvPicPr>
          <p:nvPr/>
        </p:nvPicPr>
        <p:blipFill>
          <a:blip r:embed="rId4"/>
          <a:stretch>
            <a:fillRect/>
          </a:stretch>
        </p:blipFill>
        <p:spPr>
          <a:xfrm>
            <a:off x="9375344" y="4005881"/>
            <a:ext cx="2816656" cy="1667992"/>
          </a:xfrm>
          <a:prstGeom prst="rect">
            <a:avLst/>
          </a:prstGeom>
        </p:spPr>
      </p:pic>
      <p:sp>
        <p:nvSpPr>
          <p:cNvPr id="4" name="Slide Number Placeholder 3">
            <a:extLst>
              <a:ext uri="{FF2B5EF4-FFF2-40B4-BE49-F238E27FC236}">
                <a16:creationId xmlns:a16="http://schemas.microsoft.com/office/drawing/2014/main" id="{86EE5837-AE87-83F2-5A82-3B09DDF36A0C}"/>
              </a:ext>
            </a:extLst>
          </p:cNvPr>
          <p:cNvSpPr>
            <a:spLocks noGrp="1"/>
          </p:cNvSpPr>
          <p:nvPr>
            <p:ph type="sldNum" sz="quarter" idx="12"/>
          </p:nvPr>
        </p:nvSpPr>
        <p:spPr/>
        <p:txBody>
          <a:bodyPr/>
          <a:lstStyle/>
          <a:p>
            <a:fld id="{DBFB53F7-4D87-E844-B31E-B7D266CDFB23}" type="slidenum">
              <a:rPr lang="en-US" smtClean="0"/>
              <a:t>29</a:t>
            </a:fld>
            <a:endParaRPr lang="en-US"/>
          </a:p>
        </p:txBody>
      </p:sp>
    </p:spTree>
    <p:extLst>
      <p:ext uri="{BB962C8B-B14F-4D97-AF65-F5344CB8AC3E}">
        <p14:creationId xmlns:p14="http://schemas.microsoft.com/office/powerpoint/2010/main" val="222782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5CD0-4920-49AF-A959-2A8DBF020E7A}"/>
              </a:ext>
            </a:extLst>
          </p:cNvPr>
          <p:cNvSpPr>
            <a:spLocks noGrp="1"/>
          </p:cNvSpPr>
          <p:nvPr>
            <p:ph type="title"/>
          </p:nvPr>
        </p:nvSpPr>
        <p:spPr>
          <a:xfrm>
            <a:off x="0" y="153192"/>
            <a:ext cx="12192000" cy="1325563"/>
          </a:xfrm>
        </p:spPr>
        <p:txBody>
          <a:bodyPr/>
          <a:lstStyle/>
          <a:p>
            <a:r>
              <a:rPr lang="en-US" dirty="0"/>
              <a:t>March Highlights</a:t>
            </a:r>
          </a:p>
        </p:txBody>
      </p:sp>
      <p:sp>
        <p:nvSpPr>
          <p:cNvPr id="3" name="Content Placeholder 2">
            <a:extLst>
              <a:ext uri="{FF2B5EF4-FFF2-40B4-BE49-F238E27FC236}">
                <a16:creationId xmlns:a16="http://schemas.microsoft.com/office/drawing/2014/main" id="{531B9B5A-29D2-4854-B445-92C5D96D9A1A}"/>
              </a:ext>
            </a:extLst>
          </p:cNvPr>
          <p:cNvSpPr>
            <a:spLocks noGrp="1"/>
          </p:cNvSpPr>
          <p:nvPr>
            <p:ph idx="1"/>
          </p:nvPr>
        </p:nvSpPr>
        <p:spPr>
          <a:xfrm>
            <a:off x="838200" y="1520596"/>
            <a:ext cx="10515600" cy="4351338"/>
          </a:xfrm>
        </p:spPr>
        <p:txBody>
          <a:bodyPr>
            <a:normAutofit lnSpcReduction="10000"/>
          </a:bodyPr>
          <a:lstStyle/>
          <a:p>
            <a:pPr>
              <a:buBlip>
                <a:blip r:embed="rId2">
                  <a:extLst>
                    <a:ext uri="{96DAC541-7B7A-43D3-8B79-37D633B846F1}">
                      <asvg:svgBlip xmlns:asvg="http://schemas.microsoft.com/office/drawing/2016/SVG/main" r:embed="rId3"/>
                    </a:ext>
                  </a:extLst>
                </a:blip>
              </a:buBlip>
            </a:pPr>
            <a:r>
              <a:rPr lang="en-US" dirty="0"/>
              <a:t>Executive Staff Summit</a:t>
            </a:r>
          </a:p>
          <a:p>
            <a:pPr>
              <a:buBlip>
                <a:blip r:embed="rId2">
                  <a:extLst>
                    <a:ext uri="{96DAC541-7B7A-43D3-8B79-37D633B846F1}">
                      <asvg:svgBlip xmlns:asvg="http://schemas.microsoft.com/office/drawing/2016/SVG/main" r:embed="rId3"/>
                    </a:ext>
                  </a:extLst>
                </a:blip>
              </a:buBlip>
            </a:pPr>
            <a:r>
              <a:rPr lang="en-US" dirty="0"/>
              <a:t>CRS’s engaged in benefits planning training</a:t>
            </a:r>
          </a:p>
          <a:p>
            <a:pPr>
              <a:buBlip>
                <a:blip r:embed="rId2">
                  <a:extLst>
                    <a:ext uri="{96DAC541-7B7A-43D3-8B79-37D633B846F1}">
                      <asvg:svgBlip xmlns:asvg="http://schemas.microsoft.com/office/drawing/2016/SVG/main" r:embed="rId3"/>
                    </a:ext>
                  </a:extLst>
                </a:blip>
              </a:buBlip>
            </a:pPr>
            <a:r>
              <a:rPr lang="en-US" dirty="0"/>
              <a:t>New ACRE course date set</a:t>
            </a:r>
          </a:p>
          <a:p>
            <a:pPr>
              <a:buBlip>
                <a:blip r:embed="rId2">
                  <a:extLst>
                    <a:ext uri="{96DAC541-7B7A-43D3-8B79-37D633B846F1}">
                      <asvg:svgBlip xmlns:asvg="http://schemas.microsoft.com/office/drawing/2016/SVG/main" r:embed="rId3"/>
                    </a:ext>
                  </a:extLst>
                </a:blip>
              </a:buBlip>
            </a:pPr>
            <a:r>
              <a:rPr lang="en-US" dirty="0"/>
              <a:t>Outreach events</a:t>
            </a:r>
          </a:p>
          <a:p>
            <a:pPr>
              <a:buBlip>
                <a:blip r:embed="rId2">
                  <a:extLst>
                    <a:ext uri="{96DAC541-7B7A-43D3-8B79-37D633B846F1}">
                      <asvg:svgBlip xmlns:asvg="http://schemas.microsoft.com/office/drawing/2016/SVG/main" r:embed="rId3"/>
                    </a:ext>
                  </a:extLst>
                </a:blip>
              </a:buBlip>
            </a:pPr>
            <a:r>
              <a:rPr lang="en-US" dirty="0"/>
              <a:t>Leadership trainings</a:t>
            </a:r>
          </a:p>
          <a:p>
            <a:pPr>
              <a:buBlip>
                <a:blip r:embed="rId2">
                  <a:extLst>
                    <a:ext uri="{96DAC541-7B7A-43D3-8B79-37D633B846F1}">
                      <asvg:svgBlip xmlns:asvg="http://schemas.microsoft.com/office/drawing/2016/SVG/main" r:embed="rId3"/>
                    </a:ext>
                  </a:extLst>
                </a:blip>
              </a:buBlip>
            </a:pPr>
            <a:r>
              <a:rPr lang="en-US" dirty="0"/>
              <a:t>VCU site visits</a:t>
            </a:r>
          </a:p>
          <a:p>
            <a:pPr>
              <a:buBlip>
                <a:blip r:embed="rId2">
                  <a:extLst>
                    <a:ext uri="{96DAC541-7B7A-43D3-8B79-37D633B846F1}">
                      <asvg:svgBlip xmlns:asvg="http://schemas.microsoft.com/office/drawing/2016/SVG/main" r:embed="rId3"/>
                    </a:ext>
                  </a:extLst>
                </a:blip>
              </a:buBlip>
            </a:pPr>
            <a:r>
              <a:rPr lang="en-US" dirty="0"/>
              <a:t>Activity Log Launch</a:t>
            </a:r>
          </a:p>
          <a:p>
            <a:pPr>
              <a:buBlip>
                <a:blip r:embed="rId2">
                  <a:extLst>
                    <a:ext uri="{96DAC541-7B7A-43D3-8B79-37D633B846F1}">
                      <asvg:svgBlip xmlns:asvg="http://schemas.microsoft.com/office/drawing/2016/SVG/main" r:embed="rId3"/>
                    </a:ext>
                  </a:extLst>
                </a:blip>
              </a:buBlip>
            </a:pPr>
            <a:r>
              <a:rPr lang="en-US" dirty="0"/>
              <a:t>Release of Information and Customer Participation Form</a:t>
            </a:r>
          </a:p>
          <a:p>
            <a:pPr>
              <a:buBlip>
                <a:blip r:embed="rId2">
                  <a:extLst>
                    <a:ext uri="{96DAC541-7B7A-43D3-8B79-37D633B846F1}">
                      <asvg:svgBlip xmlns:asvg="http://schemas.microsoft.com/office/drawing/2016/SVG/main" r:embed="rId3"/>
                    </a:ext>
                  </a:extLst>
                </a:blip>
              </a:buBlip>
            </a:pPr>
            <a:endParaRPr lang="en-US" dirty="0"/>
          </a:p>
        </p:txBody>
      </p:sp>
      <p:sp>
        <p:nvSpPr>
          <p:cNvPr id="4" name="Slide Number Placeholder 3">
            <a:extLst>
              <a:ext uri="{FF2B5EF4-FFF2-40B4-BE49-F238E27FC236}">
                <a16:creationId xmlns:a16="http://schemas.microsoft.com/office/drawing/2014/main" id="{40124BCF-C98D-41A0-87D1-8E75B0AFB781}"/>
              </a:ext>
            </a:extLst>
          </p:cNvPr>
          <p:cNvSpPr>
            <a:spLocks noGrp="1"/>
          </p:cNvSpPr>
          <p:nvPr>
            <p:ph type="sldNum" sz="quarter" idx="12"/>
          </p:nvPr>
        </p:nvSpPr>
        <p:spPr/>
        <p:txBody>
          <a:bodyPr/>
          <a:lstStyle/>
          <a:p>
            <a:fld id="{DBFB53F7-4D87-E844-B31E-B7D266CDFB23}" type="slidenum">
              <a:rPr lang="en-US" smtClean="0"/>
              <a:t>3</a:t>
            </a:fld>
            <a:endParaRPr lang="en-US"/>
          </a:p>
        </p:txBody>
      </p:sp>
    </p:spTree>
    <p:extLst>
      <p:ext uri="{BB962C8B-B14F-4D97-AF65-F5344CB8AC3E}">
        <p14:creationId xmlns:p14="http://schemas.microsoft.com/office/powerpoint/2010/main" val="1499930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9878-6B08-5D0F-8317-23EECD549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A605E-B06F-02AE-3A05-F1EB607F11B9}"/>
              </a:ext>
            </a:extLst>
          </p:cNvPr>
          <p:cNvSpPr>
            <a:spLocks noGrp="1"/>
          </p:cNvSpPr>
          <p:nvPr>
            <p:ph type="title"/>
          </p:nvPr>
        </p:nvSpPr>
        <p:spPr/>
        <p:txBody>
          <a:bodyPr>
            <a:normAutofit/>
          </a:bodyPr>
          <a:lstStyle/>
          <a:p>
            <a:r>
              <a:rPr lang="en-US" sz="4000" dirty="0">
                <a:cs typeface="Calibri Light"/>
              </a:rPr>
              <a:t>Chester’s Team</a:t>
            </a:r>
          </a:p>
        </p:txBody>
      </p:sp>
      <p:sp>
        <p:nvSpPr>
          <p:cNvPr id="3" name="Content Placeholder 2">
            <a:extLst>
              <a:ext uri="{FF2B5EF4-FFF2-40B4-BE49-F238E27FC236}">
                <a16:creationId xmlns:a16="http://schemas.microsoft.com/office/drawing/2014/main" id="{0DFC42D8-0FA6-8DF9-2843-85445A1F4DA0}"/>
              </a:ext>
            </a:extLst>
          </p:cNvPr>
          <p:cNvSpPr>
            <a:spLocks noGrp="1"/>
          </p:cNvSpPr>
          <p:nvPr>
            <p:ph idx="1"/>
          </p:nvPr>
        </p:nvSpPr>
        <p:spPr>
          <a:xfrm>
            <a:off x="838200" y="1607911"/>
            <a:ext cx="10515600" cy="4351338"/>
          </a:xfrm>
        </p:spPr>
        <p:txBody>
          <a:bodyPr vert="horz" lIns="91440" tIns="45720" rIns="91440" bIns="45720" rtlCol="0" anchor="t">
            <a:normAutofit fontScale="92500" lnSpcReduction="10000"/>
          </a:bodyPr>
          <a:lstStyle/>
          <a:p>
            <a:r>
              <a:rPr lang="en-US" b="1" dirty="0">
                <a:solidFill>
                  <a:srgbClr val="13294B"/>
                </a:solidFill>
              </a:rPr>
              <a:t>DRS counselor: </a:t>
            </a:r>
            <a:r>
              <a:rPr lang="en-US" dirty="0"/>
              <a:t>Richard Jones/Sheila O’Donnell </a:t>
            </a:r>
          </a:p>
          <a:p>
            <a:r>
              <a:rPr lang="en-US" b="1" dirty="0">
                <a:solidFill>
                  <a:srgbClr val="13294B"/>
                </a:solidFill>
              </a:rPr>
              <a:t>UIUC community research specialist: </a:t>
            </a:r>
            <a:r>
              <a:rPr lang="en-US" dirty="0"/>
              <a:t>Kyle Menke</a:t>
            </a:r>
          </a:p>
          <a:p>
            <a:r>
              <a:rPr lang="en-US" b="1" dirty="0">
                <a:solidFill>
                  <a:srgbClr val="13294B"/>
                </a:solidFill>
              </a:rPr>
              <a:t>Agency employment specialist: </a:t>
            </a:r>
            <a:r>
              <a:rPr lang="en-US" dirty="0" err="1"/>
              <a:t>Quintina</a:t>
            </a:r>
            <a:r>
              <a:rPr lang="en-US" dirty="0"/>
              <a:t> Terry</a:t>
            </a:r>
          </a:p>
          <a:p>
            <a:r>
              <a:rPr lang="en-US" b="1" dirty="0">
                <a:solidFill>
                  <a:srgbClr val="13294B"/>
                </a:solidFill>
              </a:rPr>
              <a:t>Personal support worker:</a:t>
            </a:r>
            <a:r>
              <a:rPr lang="en-US" dirty="0">
                <a:solidFill>
                  <a:srgbClr val="13294B"/>
                </a:solidFill>
              </a:rPr>
              <a:t> </a:t>
            </a:r>
            <a:r>
              <a:rPr lang="en-US" dirty="0"/>
              <a:t>Elyse (</a:t>
            </a:r>
            <a:r>
              <a:rPr lang="en-US" dirty="0" err="1"/>
              <a:t>Sertomastar</a:t>
            </a:r>
            <a:r>
              <a:rPr lang="en-US" dirty="0"/>
              <a:t>)</a:t>
            </a:r>
          </a:p>
          <a:p>
            <a:r>
              <a:rPr lang="en-US" b="1" dirty="0">
                <a:solidFill>
                  <a:srgbClr val="13294B"/>
                </a:solidFill>
              </a:rPr>
              <a:t>Wrap around or other special services: </a:t>
            </a:r>
            <a:r>
              <a:rPr lang="en-US" dirty="0"/>
              <a:t>Tom Costello, individual services coordinator, Suburban Access Inc.</a:t>
            </a:r>
          </a:p>
          <a:p>
            <a:r>
              <a:rPr lang="en-US" b="1" dirty="0">
                <a:solidFill>
                  <a:srgbClr val="13294B"/>
                </a:solidFill>
              </a:rPr>
              <a:t>Key family supporters: </a:t>
            </a:r>
            <a:r>
              <a:rPr lang="en-US" dirty="0"/>
              <a:t>Otis (cousin)</a:t>
            </a:r>
          </a:p>
          <a:p>
            <a:r>
              <a:rPr lang="en-US" b="1" dirty="0">
                <a:solidFill>
                  <a:srgbClr val="13294B"/>
                </a:solidFill>
              </a:rPr>
              <a:t>On the job supporters: </a:t>
            </a:r>
            <a:r>
              <a:rPr lang="en-US" dirty="0"/>
              <a:t>Mr. Lee, hiring manager (CHEF)/Ms. Flo, team lead</a:t>
            </a:r>
          </a:p>
          <a:p>
            <a:pPr marL="0" indent="0">
              <a:buNone/>
            </a:pPr>
            <a:endParaRPr lang="en-US" dirty="0"/>
          </a:p>
        </p:txBody>
      </p:sp>
      <p:sp>
        <p:nvSpPr>
          <p:cNvPr id="4" name="Slide Number Placeholder 3">
            <a:extLst>
              <a:ext uri="{FF2B5EF4-FFF2-40B4-BE49-F238E27FC236}">
                <a16:creationId xmlns:a16="http://schemas.microsoft.com/office/drawing/2014/main" id="{86EE5837-AE87-83F2-5A82-3B09DDF36A0C}"/>
              </a:ext>
            </a:extLst>
          </p:cNvPr>
          <p:cNvSpPr>
            <a:spLocks noGrp="1"/>
          </p:cNvSpPr>
          <p:nvPr>
            <p:ph type="sldNum" sz="quarter" idx="12"/>
          </p:nvPr>
        </p:nvSpPr>
        <p:spPr/>
        <p:txBody>
          <a:bodyPr/>
          <a:lstStyle/>
          <a:p>
            <a:fld id="{DBFB53F7-4D87-E844-B31E-B7D266CDFB23}" type="slidenum">
              <a:rPr lang="en-US" smtClean="0"/>
              <a:t>30</a:t>
            </a:fld>
            <a:endParaRPr lang="en-US"/>
          </a:p>
        </p:txBody>
      </p:sp>
    </p:spTree>
    <p:extLst>
      <p:ext uri="{BB962C8B-B14F-4D97-AF65-F5344CB8AC3E}">
        <p14:creationId xmlns:p14="http://schemas.microsoft.com/office/powerpoint/2010/main" val="3613470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9878-6B08-5D0F-8317-23EECD549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A605E-B06F-02AE-3A05-F1EB607F11B9}"/>
              </a:ext>
            </a:extLst>
          </p:cNvPr>
          <p:cNvSpPr>
            <a:spLocks noGrp="1"/>
          </p:cNvSpPr>
          <p:nvPr>
            <p:ph type="title"/>
          </p:nvPr>
        </p:nvSpPr>
        <p:spPr/>
        <p:txBody>
          <a:bodyPr>
            <a:normAutofit/>
          </a:bodyPr>
          <a:lstStyle/>
          <a:p>
            <a:r>
              <a:rPr lang="en-US" sz="4000" dirty="0">
                <a:cs typeface="Calibri Light"/>
              </a:rPr>
              <a:t>Chester’s DRS process</a:t>
            </a:r>
          </a:p>
        </p:txBody>
      </p:sp>
      <p:sp>
        <p:nvSpPr>
          <p:cNvPr id="3" name="Content Placeholder 2">
            <a:extLst>
              <a:ext uri="{FF2B5EF4-FFF2-40B4-BE49-F238E27FC236}">
                <a16:creationId xmlns:a16="http://schemas.microsoft.com/office/drawing/2014/main" id="{0DFC42D8-0FA6-8DF9-2843-85445A1F4DA0}"/>
              </a:ext>
            </a:extLst>
          </p:cNvPr>
          <p:cNvSpPr>
            <a:spLocks noGrp="1"/>
          </p:cNvSpPr>
          <p:nvPr>
            <p:ph idx="1"/>
          </p:nvPr>
        </p:nvSpPr>
        <p:spPr>
          <a:xfrm>
            <a:off x="664464" y="1386713"/>
            <a:ext cx="10515600" cy="4351338"/>
          </a:xfrm>
        </p:spPr>
        <p:txBody>
          <a:bodyPr vert="horz" lIns="91440" tIns="45720" rIns="91440" bIns="45720" rtlCol="0" anchor="t">
            <a:normAutofit lnSpcReduction="10000"/>
          </a:bodyPr>
          <a:lstStyle/>
          <a:p>
            <a:r>
              <a:rPr lang="en-US" b="1" dirty="0">
                <a:solidFill>
                  <a:srgbClr val="13294B"/>
                </a:solidFill>
              </a:rPr>
              <a:t>What Contract type: </a:t>
            </a:r>
            <a:r>
              <a:rPr lang="en-US" dirty="0"/>
              <a:t>Customized Employment</a:t>
            </a:r>
          </a:p>
          <a:p>
            <a:r>
              <a:rPr lang="en-US" b="1" dirty="0">
                <a:solidFill>
                  <a:srgbClr val="13294B"/>
                </a:solidFill>
              </a:rPr>
              <a:t>Date of Referral: </a:t>
            </a:r>
            <a:r>
              <a:rPr lang="en-US" dirty="0"/>
              <a:t>10/26/23</a:t>
            </a:r>
          </a:p>
          <a:p>
            <a:r>
              <a:rPr lang="en-US" b="1" dirty="0">
                <a:solidFill>
                  <a:srgbClr val="13294B"/>
                </a:solidFill>
              </a:rPr>
              <a:t>Date of Eligibility: </a:t>
            </a:r>
            <a:r>
              <a:rPr lang="en-US" dirty="0"/>
              <a:t>11/17/23</a:t>
            </a:r>
          </a:p>
          <a:p>
            <a:r>
              <a:rPr lang="en-US" b="1" dirty="0">
                <a:solidFill>
                  <a:srgbClr val="13294B"/>
                </a:solidFill>
              </a:rPr>
              <a:t>Date of IPE initiation: </a:t>
            </a:r>
            <a:r>
              <a:rPr lang="en-US" dirty="0"/>
              <a:t>11/17/23</a:t>
            </a:r>
          </a:p>
          <a:p>
            <a:r>
              <a:rPr lang="en-US" b="1" dirty="0">
                <a:solidFill>
                  <a:srgbClr val="13294B"/>
                </a:solidFill>
              </a:rPr>
              <a:t>What information was sent with the referral: </a:t>
            </a:r>
            <a:r>
              <a:rPr lang="en-US" dirty="0"/>
              <a:t>Resume, Personal Plan, Social Security Card, Medical card, State ID Psychological, Consent to Service.</a:t>
            </a:r>
          </a:p>
          <a:p>
            <a:r>
              <a:rPr lang="en-US" b="1" dirty="0">
                <a:solidFill>
                  <a:srgbClr val="13294B"/>
                </a:solidFill>
              </a:rPr>
              <a:t>What additional information was required to determine eligibility: </a:t>
            </a:r>
            <a:r>
              <a:rPr lang="en-US" dirty="0"/>
              <a:t>Face to face interview with DRS counselor</a:t>
            </a:r>
          </a:p>
          <a:p>
            <a:pPr marL="0" indent="0">
              <a:buNone/>
            </a:pPr>
            <a:endParaRPr lang="en-US" dirty="0"/>
          </a:p>
        </p:txBody>
      </p:sp>
      <p:sp>
        <p:nvSpPr>
          <p:cNvPr id="4" name="Slide Number Placeholder 3">
            <a:extLst>
              <a:ext uri="{FF2B5EF4-FFF2-40B4-BE49-F238E27FC236}">
                <a16:creationId xmlns:a16="http://schemas.microsoft.com/office/drawing/2014/main" id="{86EE5837-AE87-83F2-5A82-3B09DDF36A0C}"/>
              </a:ext>
            </a:extLst>
          </p:cNvPr>
          <p:cNvSpPr>
            <a:spLocks noGrp="1"/>
          </p:cNvSpPr>
          <p:nvPr>
            <p:ph type="sldNum" sz="quarter" idx="12"/>
          </p:nvPr>
        </p:nvSpPr>
        <p:spPr/>
        <p:txBody>
          <a:bodyPr/>
          <a:lstStyle/>
          <a:p>
            <a:fld id="{DBFB53F7-4D87-E844-B31E-B7D266CDFB23}" type="slidenum">
              <a:rPr lang="en-US" smtClean="0"/>
              <a:t>31</a:t>
            </a:fld>
            <a:endParaRPr lang="en-US"/>
          </a:p>
        </p:txBody>
      </p:sp>
    </p:spTree>
    <p:extLst>
      <p:ext uri="{BB962C8B-B14F-4D97-AF65-F5344CB8AC3E}">
        <p14:creationId xmlns:p14="http://schemas.microsoft.com/office/powerpoint/2010/main" val="2728009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9878-6B08-5D0F-8317-23EECD549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A605E-B06F-02AE-3A05-F1EB607F11B9}"/>
              </a:ext>
            </a:extLst>
          </p:cNvPr>
          <p:cNvSpPr>
            <a:spLocks noGrp="1"/>
          </p:cNvSpPr>
          <p:nvPr>
            <p:ph type="title"/>
          </p:nvPr>
        </p:nvSpPr>
        <p:spPr/>
        <p:txBody>
          <a:bodyPr>
            <a:normAutofit/>
          </a:bodyPr>
          <a:lstStyle/>
          <a:p>
            <a:r>
              <a:rPr lang="en-US" sz="4000" dirty="0">
                <a:cs typeface="Calibri Light"/>
              </a:rPr>
              <a:t>Chester’s Employer</a:t>
            </a:r>
          </a:p>
        </p:txBody>
      </p:sp>
      <p:pic>
        <p:nvPicPr>
          <p:cNvPr id="10" name="Content Placeholder 9" descr="Business card image for Royal Estates Assistive Living in Dolton, IL">
            <a:extLst>
              <a:ext uri="{FF2B5EF4-FFF2-40B4-BE49-F238E27FC236}">
                <a16:creationId xmlns:a16="http://schemas.microsoft.com/office/drawing/2014/main" id="{3D212335-7619-7741-893F-6FDDB8630280}"/>
              </a:ext>
            </a:extLst>
          </p:cNvPr>
          <p:cNvPicPr>
            <a:picLocks noGrp="1" noChangeAspect="1"/>
          </p:cNvPicPr>
          <p:nvPr>
            <p:ph sz="half" idx="1"/>
          </p:nvPr>
        </p:nvPicPr>
        <p:blipFill>
          <a:blip r:embed="rId3"/>
          <a:stretch>
            <a:fillRect/>
          </a:stretch>
        </p:blipFill>
        <p:spPr>
          <a:xfrm>
            <a:off x="349405" y="1540280"/>
            <a:ext cx="4008467" cy="4100520"/>
          </a:xfrm>
        </p:spPr>
      </p:pic>
      <p:sp>
        <p:nvSpPr>
          <p:cNvPr id="5" name="Content Placeholder 4">
            <a:extLst>
              <a:ext uri="{FF2B5EF4-FFF2-40B4-BE49-F238E27FC236}">
                <a16:creationId xmlns:a16="http://schemas.microsoft.com/office/drawing/2014/main" id="{67A9EAF1-A8B0-947E-9112-5A5353BDBBBE}"/>
              </a:ext>
            </a:extLst>
          </p:cNvPr>
          <p:cNvSpPr>
            <a:spLocks noGrp="1"/>
          </p:cNvSpPr>
          <p:nvPr>
            <p:ph sz="half" idx="2"/>
          </p:nvPr>
        </p:nvSpPr>
        <p:spPr>
          <a:xfrm>
            <a:off x="4690551" y="1540280"/>
            <a:ext cx="7152044" cy="4351338"/>
          </a:xfrm>
        </p:spPr>
        <p:txBody>
          <a:bodyPr>
            <a:noAutofit/>
          </a:bodyPr>
          <a:lstStyle/>
          <a:p>
            <a:r>
              <a:rPr lang="en-US" sz="2250" dirty="0"/>
              <a:t>Royal Estates Assistive Living (Lee Gacy LLC)</a:t>
            </a:r>
          </a:p>
          <a:p>
            <a:r>
              <a:rPr lang="en-US" sz="2250" dirty="0"/>
              <a:t>Dishwasher/Stocker/Dietary Aide</a:t>
            </a:r>
          </a:p>
          <a:p>
            <a:r>
              <a:rPr lang="en-US" sz="2250" dirty="0">
                <a:solidFill>
                  <a:schemeClr val="bg1">
                    <a:lumMod val="50000"/>
                  </a:schemeClr>
                </a:solidFill>
              </a:rPr>
              <a:t>Are you customizing employment or are you providing accommodations to a job position available to the general public? </a:t>
            </a:r>
            <a:r>
              <a:rPr lang="en-US" sz="2250" b="1" dirty="0">
                <a:solidFill>
                  <a:srgbClr val="13294B"/>
                </a:solidFill>
              </a:rPr>
              <a:t>Yes, the position was customized by time to accommodate limited transportation hours, job responsibilities split and paired with another worker </a:t>
            </a:r>
          </a:p>
          <a:p>
            <a:r>
              <a:rPr lang="en-US" sz="2250" dirty="0">
                <a:solidFill>
                  <a:schemeClr val="bg1">
                    <a:lumMod val="50000"/>
                  </a:schemeClr>
                </a:solidFill>
              </a:rPr>
              <a:t>How did you gain entry/build employer relationship? </a:t>
            </a:r>
            <a:r>
              <a:rPr lang="en-US" sz="2250" b="1" dirty="0">
                <a:solidFill>
                  <a:srgbClr val="13294B"/>
                </a:solidFill>
              </a:rPr>
              <a:t>Identified area support living, called to try to set meeting, instructed to complete application, during interview process, discussed job needs, and customized job duties</a:t>
            </a:r>
          </a:p>
          <a:p>
            <a:endParaRPr lang="en-US" dirty="0"/>
          </a:p>
        </p:txBody>
      </p:sp>
      <p:sp>
        <p:nvSpPr>
          <p:cNvPr id="4" name="Slide Number Placeholder 3">
            <a:extLst>
              <a:ext uri="{FF2B5EF4-FFF2-40B4-BE49-F238E27FC236}">
                <a16:creationId xmlns:a16="http://schemas.microsoft.com/office/drawing/2014/main" id="{86EE5837-AE87-83F2-5A82-3B09DDF36A0C}"/>
              </a:ext>
            </a:extLst>
          </p:cNvPr>
          <p:cNvSpPr>
            <a:spLocks noGrp="1"/>
          </p:cNvSpPr>
          <p:nvPr>
            <p:ph type="sldNum" sz="quarter" idx="12"/>
          </p:nvPr>
        </p:nvSpPr>
        <p:spPr/>
        <p:txBody>
          <a:bodyPr/>
          <a:lstStyle/>
          <a:p>
            <a:fld id="{DBFB53F7-4D87-E844-B31E-B7D266CDFB23}" type="slidenum">
              <a:rPr lang="en-US" smtClean="0"/>
              <a:t>32</a:t>
            </a:fld>
            <a:endParaRPr lang="en-US"/>
          </a:p>
        </p:txBody>
      </p:sp>
    </p:spTree>
    <p:extLst>
      <p:ext uri="{BB962C8B-B14F-4D97-AF65-F5344CB8AC3E}">
        <p14:creationId xmlns:p14="http://schemas.microsoft.com/office/powerpoint/2010/main" val="3603524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9878-6B08-5D0F-8317-23EECD549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A605E-B06F-02AE-3A05-F1EB607F11B9}"/>
              </a:ext>
            </a:extLst>
          </p:cNvPr>
          <p:cNvSpPr>
            <a:spLocks noGrp="1"/>
          </p:cNvSpPr>
          <p:nvPr>
            <p:ph type="title"/>
          </p:nvPr>
        </p:nvSpPr>
        <p:spPr>
          <a:xfrm>
            <a:off x="701040" y="0"/>
            <a:ext cx="10515600" cy="1325563"/>
          </a:xfrm>
        </p:spPr>
        <p:txBody>
          <a:bodyPr>
            <a:normAutofit/>
          </a:bodyPr>
          <a:lstStyle/>
          <a:p>
            <a:r>
              <a:rPr lang="en-US" sz="4000" dirty="0">
                <a:cs typeface="Calibri Light"/>
              </a:rPr>
              <a:t>Chester’s Employment Barriers</a:t>
            </a:r>
          </a:p>
        </p:txBody>
      </p:sp>
      <p:graphicFrame>
        <p:nvGraphicFramePr>
          <p:cNvPr id="5" name="Table 5">
            <a:extLst>
              <a:ext uri="{FF2B5EF4-FFF2-40B4-BE49-F238E27FC236}">
                <a16:creationId xmlns:a16="http://schemas.microsoft.com/office/drawing/2014/main" id="{34C29524-C7F0-9782-9840-D5403463B6E6}"/>
              </a:ext>
            </a:extLst>
          </p:cNvPr>
          <p:cNvGraphicFramePr>
            <a:graphicFrameLocks noGrp="1"/>
          </p:cNvGraphicFramePr>
          <p:nvPr/>
        </p:nvGraphicFramePr>
        <p:xfrm>
          <a:off x="701040" y="1100336"/>
          <a:ext cx="10789920" cy="4480400"/>
        </p:xfrm>
        <a:graphic>
          <a:graphicData uri="http://schemas.openxmlformats.org/drawingml/2006/table">
            <a:tbl>
              <a:tblPr firstRow="1" bandRow="1">
                <a:tableStyleId>{5C22544A-7EE6-4342-B048-85BDC9FD1C3A}</a:tableStyleId>
              </a:tblPr>
              <a:tblGrid>
                <a:gridCol w="3937867">
                  <a:extLst>
                    <a:ext uri="{9D8B030D-6E8A-4147-A177-3AD203B41FA5}">
                      <a16:colId xmlns:a16="http://schemas.microsoft.com/office/drawing/2014/main" val="2262175653"/>
                    </a:ext>
                  </a:extLst>
                </a:gridCol>
                <a:gridCol w="6852053">
                  <a:extLst>
                    <a:ext uri="{9D8B030D-6E8A-4147-A177-3AD203B41FA5}">
                      <a16:colId xmlns:a16="http://schemas.microsoft.com/office/drawing/2014/main" val="2006456413"/>
                    </a:ext>
                  </a:extLst>
                </a:gridCol>
              </a:tblGrid>
              <a:tr h="472549">
                <a:tc>
                  <a:txBody>
                    <a:bodyPr/>
                    <a:lstStyle/>
                    <a:p>
                      <a:pPr algn="ctr"/>
                      <a:r>
                        <a:rPr lang="en-US" dirty="0"/>
                        <a:t>Employment Barrier</a:t>
                      </a:r>
                    </a:p>
                  </a:txBody>
                  <a:tcPr/>
                </a:tc>
                <a:tc>
                  <a:txBody>
                    <a:bodyPr/>
                    <a:lstStyle/>
                    <a:p>
                      <a:pPr algn="ctr"/>
                      <a:r>
                        <a:rPr lang="en-US" dirty="0"/>
                        <a:t>Mitigation Strategies</a:t>
                      </a:r>
                    </a:p>
                  </a:txBody>
                  <a:tcPr/>
                </a:tc>
                <a:extLst>
                  <a:ext uri="{0D108BD9-81ED-4DB2-BD59-A6C34878D82A}">
                    <a16:rowId xmlns:a16="http://schemas.microsoft.com/office/drawing/2014/main" val="2791493139"/>
                  </a:ext>
                </a:extLst>
              </a:tr>
              <a:tr h="472549">
                <a:tc>
                  <a:txBody>
                    <a:bodyPr/>
                    <a:lstStyle/>
                    <a:p>
                      <a:r>
                        <a:rPr lang="en-US" sz="1800" dirty="0"/>
                        <a:t>Employees Age</a:t>
                      </a:r>
                    </a:p>
                  </a:txBody>
                  <a:tcPr/>
                </a:tc>
                <a:tc>
                  <a:txBody>
                    <a:bodyPr/>
                    <a:lstStyle/>
                    <a:p>
                      <a:r>
                        <a:rPr lang="en-US" sz="1800" dirty="0"/>
                        <a:t>The hiring manager simply liked Chester and saw the benefits he would bring to the facility</a:t>
                      </a:r>
                    </a:p>
                  </a:txBody>
                  <a:tcPr/>
                </a:tc>
                <a:extLst>
                  <a:ext uri="{0D108BD9-81ED-4DB2-BD59-A6C34878D82A}">
                    <a16:rowId xmlns:a16="http://schemas.microsoft.com/office/drawing/2014/main" val="3974718470"/>
                  </a:ext>
                </a:extLst>
              </a:tr>
              <a:tr h="660274">
                <a:tc>
                  <a:txBody>
                    <a:bodyPr/>
                    <a:lstStyle/>
                    <a:p>
                      <a:r>
                        <a:rPr lang="en-US" sz="1800" dirty="0"/>
                        <a:t>New transportation schedule</a:t>
                      </a:r>
                    </a:p>
                  </a:txBody>
                  <a:tcPr/>
                </a:tc>
                <a:tc>
                  <a:txBody>
                    <a:bodyPr/>
                    <a:lstStyle/>
                    <a:p>
                      <a:r>
                        <a:rPr lang="en-US" sz="1800" dirty="0" err="1"/>
                        <a:t>Quintina</a:t>
                      </a:r>
                      <a:r>
                        <a:rPr lang="en-US" sz="1800" dirty="0"/>
                        <a:t> created laminated reminder cards showing name, PACE pick up times, address of jobsite</a:t>
                      </a:r>
                    </a:p>
                  </a:txBody>
                  <a:tcPr/>
                </a:tc>
                <a:extLst>
                  <a:ext uri="{0D108BD9-81ED-4DB2-BD59-A6C34878D82A}">
                    <a16:rowId xmlns:a16="http://schemas.microsoft.com/office/drawing/2014/main" val="2665088378"/>
                  </a:ext>
                </a:extLst>
              </a:tr>
              <a:tr h="472549">
                <a:tc>
                  <a:txBody>
                    <a:bodyPr/>
                    <a:lstStyle/>
                    <a:p>
                      <a:r>
                        <a:rPr lang="en-US" sz="1800" dirty="0"/>
                        <a:t>Close to home</a:t>
                      </a:r>
                    </a:p>
                  </a:txBody>
                  <a:tcPr/>
                </a:tc>
                <a:tc>
                  <a:txBody>
                    <a:bodyPr/>
                    <a:lstStyle/>
                    <a:p>
                      <a:r>
                        <a:rPr lang="en-US" sz="1800" dirty="0"/>
                        <a:t>25-minute ride to and from jobsite</a:t>
                      </a:r>
                    </a:p>
                  </a:txBody>
                  <a:tcPr/>
                </a:tc>
                <a:extLst>
                  <a:ext uri="{0D108BD9-81ED-4DB2-BD59-A6C34878D82A}">
                    <a16:rowId xmlns:a16="http://schemas.microsoft.com/office/drawing/2014/main" val="758880726"/>
                  </a:ext>
                </a:extLst>
              </a:tr>
              <a:tr h="660274">
                <a:tc>
                  <a:txBody>
                    <a:bodyPr/>
                    <a:lstStyle/>
                    <a:p>
                      <a:r>
                        <a:rPr lang="en-US" sz="1800" dirty="0"/>
                        <a:t>Original hours were 6:00 AM – 10:00 AM</a:t>
                      </a:r>
                    </a:p>
                  </a:txBody>
                  <a:tcPr/>
                </a:tc>
                <a:tc>
                  <a:txBody>
                    <a:bodyPr/>
                    <a:lstStyle/>
                    <a:p>
                      <a:r>
                        <a:rPr lang="en-US" sz="1800" dirty="0" err="1"/>
                        <a:t>Quintina</a:t>
                      </a:r>
                      <a:r>
                        <a:rPr lang="en-US" sz="1800" dirty="0"/>
                        <a:t> explained that Chester uses PACE for Transportation and PACE is not always the most reliable. Hiring manager agreed to change Chester’s hours to 10:00 Am – 2:00 PM </a:t>
                      </a:r>
                    </a:p>
                  </a:txBody>
                  <a:tcPr/>
                </a:tc>
                <a:extLst>
                  <a:ext uri="{0D108BD9-81ED-4DB2-BD59-A6C34878D82A}">
                    <a16:rowId xmlns:a16="http://schemas.microsoft.com/office/drawing/2014/main" val="1709233411"/>
                  </a:ext>
                </a:extLst>
              </a:tr>
              <a:tr h="660274">
                <a:tc>
                  <a:txBody>
                    <a:bodyPr/>
                    <a:lstStyle/>
                    <a:p>
                      <a:r>
                        <a:rPr lang="en-US" sz="1800" dirty="0"/>
                        <a:t>Chester had some difficulty following time sheet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Color code work schedule/time sheet</a:t>
                      </a:r>
                    </a:p>
                    <a:p>
                      <a:endParaRPr lang="en-US" sz="1800" dirty="0"/>
                    </a:p>
                  </a:txBody>
                  <a:tcPr/>
                </a:tc>
                <a:extLst>
                  <a:ext uri="{0D108BD9-81ED-4DB2-BD59-A6C34878D82A}">
                    <a16:rowId xmlns:a16="http://schemas.microsoft.com/office/drawing/2014/main" val="2028285877"/>
                  </a:ext>
                </a:extLst>
              </a:tr>
              <a:tr h="660274">
                <a:tc>
                  <a:txBody>
                    <a:bodyPr/>
                    <a:lstStyle/>
                    <a:p>
                      <a:r>
                        <a:rPr lang="en-US" sz="1800" dirty="0"/>
                        <a:t>Using App to keep track of his work schedule</a:t>
                      </a:r>
                    </a:p>
                  </a:txBody>
                  <a:tcPr/>
                </a:tc>
                <a:tc>
                  <a:txBody>
                    <a:bodyPr/>
                    <a:lstStyle/>
                    <a:p>
                      <a:r>
                        <a:rPr lang="en-US" sz="1800" dirty="0" err="1"/>
                        <a:t>Quintina</a:t>
                      </a:r>
                      <a:r>
                        <a:rPr lang="en-US" sz="1800" dirty="0"/>
                        <a:t> creating picture supports to help Chester log in to correct App (Paychex), find work schedule</a:t>
                      </a:r>
                    </a:p>
                  </a:txBody>
                  <a:tcPr/>
                </a:tc>
                <a:extLst>
                  <a:ext uri="{0D108BD9-81ED-4DB2-BD59-A6C34878D82A}">
                    <a16:rowId xmlns:a16="http://schemas.microsoft.com/office/drawing/2014/main" val="1002198912"/>
                  </a:ext>
                </a:extLst>
              </a:tr>
            </a:tbl>
          </a:graphicData>
        </a:graphic>
      </p:graphicFrame>
      <p:sp>
        <p:nvSpPr>
          <p:cNvPr id="8" name="TextBox 7">
            <a:extLst>
              <a:ext uri="{FF2B5EF4-FFF2-40B4-BE49-F238E27FC236}">
                <a16:creationId xmlns:a16="http://schemas.microsoft.com/office/drawing/2014/main" id="{2FF8E5E4-748E-0B33-6DC7-B659D4678C32}"/>
              </a:ext>
            </a:extLst>
          </p:cNvPr>
          <p:cNvSpPr txBox="1"/>
          <p:nvPr/>
        </p:nvSpPr>
        <p:spPr>
          <a:xfrm>
            <a:off x="2480922" y="5752976"/>
            <a:ext cx="9054642" cy="276999"/>
          </a:xfrm>
          <a:prstGeom prst="rect">
            <a:avLst/>
          </a:prstGeom>
          <a:noFill/>
        </p:spPr>
        <p:txBody>
          <a:bodyPr wrap="square" rtlCol="0">
            <a:spAutoFit/>
          </a:bodyPr>
          <a:lstStyle/>
          <a:p>
            <a:pPr algn="r"/>
            <a:r>
              <a:rPr lang="en-US" sz="1200" i="1" dirty="0"/>
              <a:t>*Include barriers with the employer, the state system, and/or family*</a:t>
            </a:r>
          </a:p>
        </p:txBody>
      </p:sp>
      <p:sp>
        <p:nvSpPr>
          <p:cNvPr id="4" name="Slide Number Placeholder 3">
            <a:extLst>
              <a:ext uri="{FF2B5EF4-FFF2-40B4-BE49-F238E27FC236}">
                <a16:creationId xmlns:a16="http://schemas.microsoft.com/office/drawing/2014/main" id="{86EE5837-AE87-83F2-5A82-3B09DDF36A0C}"/>
              </a:ext>
            </a:extLst>
          </p:cNvPr>
          <p:cNvSpPr>
            <a:spLocks noGrp="1"/>
          </p:cNvSpPr>
          <p:nvPr>
            <p:ph type="sldNum" sz="quarter" idx="12"/>
          </p:nvPr>
        </p:nvSpPr>
        <p:spPr/>
        <p:txBody>
          <a:bodyPr/>
          <a:lstStyle/>
          <a:p>
            <a:fld id="{DBFB53F7-4D87-E844-B31E-B7D266CDFB23}" type="slidenum">
              <a:rPr lang="en-US" smtClean="0"/>
              <a:t>33</a:t>
            </a:fld>
            <a:endParaRPr lang="en-US"/>
          </a:p>
        </p:txBody>
      </p:sp>
    </p:spTree>
    <p:extLst>
      <p:ext uri="{BB962C8B-B14F-4D97-AF65-F5344CB8AC3E}">
        <p14:creationId xmlns:p14="http://schemas.microsoft.com/office/powerpoint/2010/main" val="4273433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9878-6B08-5D0F-8317-23EECD549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A605E-B06F-02AE-3A05-F1EB607F11B9}"/>
              </a:ext>
            </a:extLst>
          </p:cNvPr>
          <p:cNvSpPr>
            <a:spLocks noGrp="1"/>
          </p:cNvSpPr>
          <p:nvPr>
            <p:ph type="title"/>
          </p:nvPr>
        </p:nvSpPr>
        <p:spPr/>
        <p:txBody>
          <a:bodyPr>
            <a:normAutofit/>
          </a:bodyPr>
          <a:lstStyle/>
          <a:p>
            <a:r>
              <a:rPr lang="en-US" sz="4000" dirty="0">
                <a:cs typeface="Calibri Light"/>
              </a:rPr>
              <a:t>Lessons Learned </a:t>
            </a:r>
          </a:p>
        </p:txBody>
      </p:sp>
      <p:sp>
        <p:nvSpPr>
          <p:cNvPr id="3" name="Content Placeholder 2">
            <a:extLst>
              <a:ext uri="{FF2B5EF4-FFF2-40B4-BE49-F238E27FC236}">
                <a16:creationId xmlns:a16="http://schemas.microsoft.com/office/drawing/2014/main" id="{0DFC42D8-0FA6-8DF9-2843-85445A1F4DA0}"/>
              </a:ext>
            </a:extLst>
          </p:cNvPr>
          <p:cNvSpPr>
            <a:spLocks noGrp="1"/>
          </p:cNvSpPr>
          <p:nvPr>
            <p:ph idx="1"/>
          </p:nvPr>
        </p:nvSpPr>
        <p:spPr>
          <a:xfrm>
            <a:off x="680225" y="1557996"/>
            <a:ext cx="10905892" cy="4351338"/>
          </a:xfrm>
        </p:spPr>
        <p:txBody>
          <a:bodyPr vert="horz" lIns="91440" tIns="45720" rIns="91440" bIns="45720" rtlCol="0" anchor="t">
            <a:normAutofit fontScale="85000" lnSpcReduction="10000"/>
          </a:bodyPr>
          <a:lstStyle/>
          <a:p>
            <a:r>
              <a:rPr lang="en-US" dirty="0">
                <a:solidFill>
                  <a:schemeClr val="bg1">
                    <a:lumMod val="50000"/>
                  </a:schemeClr>
                </a:solidFill>
              </a:rPr>
              <a:t>What did you learn with this customer’s employment process? </a:t>
            </a:r>
            <a:br>
              <a:rPr lang="en-US" dirty="0"/>
            </a:br>
            <a:r>
              <a:rPr lang="en-US" b="1" dirty="0">
                <a:solidFill>
                  <a:srgbClr val="13294B"/>
                </a:solidFill>
              </a:rPr>
              <a:t>The different steps of the employment process, ensuring travel funds, correct uniform, learned daily duties for kitchen area dinning, trash disposal. Completed a food handler certification to learn specific temperatures of water, and food storage arrangements</a:t>
            </a:r>
          </a:p>
          <a:p>
            <a:r>
              <a:rPr lang="en-US" dirty="0">
                <a:solidFill>
                  <a:schemeClr val="bg1">
                    <a:lumMod val="50000"/>
                  </a:schemeClr>
                </a:solidFill>
              </a:rPr>
              <a:t>What will you do differently with the next customer? </a:t>
            </a:r>
            <a:r>
              <a:rPr lang="en-US" b="1" dirty="0">
                <a:solidFill>
                  <a:srgbClr val="13294B"/>
                </a:solidFill>
              </a:rPr>
              <a:t>During Discovery look into time management skills depth.</a:t>
            </a:r>
          </a:p>
          <a:p>
            <a:r>
              <a:rPr lang="en-US" dirty="0">
                <a:solidFill>
                  <a:schemeClr val="bg1">
                    <a:lumMod val="50000"/>
                  </a:schemeClr>
                </a:solidFill>
              </a:rPr>
              <a:t>What are your strategies to ensure the customer and employer remain satisfied for this employment situation?</a:t>
            </a:r>
            <a:r>
              <a:rPr lang="en-US" b="1" dirty="0">
                <a:solidFill>
                  <a:schemeClr val="bg1">
                    <a:lumMod val="50000"/>
                  </a:schemeClr>
                </a:solidFill>
              </a:rPr>
              <a:t> </a:t>
            </a:r>
            <a:r>
              <a:rPr lang="en-US" b="1" dirty="0">
                <a:solidFill>
                  <a:srgbClr val="13294B"/>
                </a:solidFill>
              </a:rPr>
              <a:t>Continue providing job coaching, create new task analysis for additional responsibilities, verbal praise. Weekly communication with employer.</a:t>
            </a:r>
          </a:p>
          <a:p>
            <a:pPr marL="0" indent="0">
              <a:buNone/>
            </a:pPr>
            <a:endParaRPr lang="en-US" dirty="0"/>
          </a:p>
        </p:txBody>
      </p:sp>
      <p:sp>
        <p:nvSpPr>
          <p:cNvPr id="4" name="Slide Number Placeholder 3">
            <a:extLst>
              <a:ext uri="{FF2B5EF4-FFF2-40B4-BE49-F238E27FC236}">
                <a16:creationId xmlns:a16="http://schemas.microsoft.com/office/drawing/2014/main" id="{86EE5837-AE87-83F2-5A82-3B09DDF36A0C}"/>
              </a:ext>
            </a:extLst>
          </p:cNvPr>
          <p:cNvSpPr>
            <a:spLocks noGrp="1"/>
          </p:cNvSpPr>
          <p:nvPr>
            <p:ph type="sldNum" sz="quarter" idx="12"/>
          </p:nvPr>
        </p:nvSpPr>
        <p:spPr/>
        <p:txBody>
          <a:bodyPr/>
          <a:lstStyle/>
          <a:p>
            <a:fld id="{DBFB53F7-4D87-E844-B31E-B7D266CDFB23}" type="slidenum">
              <a:rPr lang="en-US" smtClean="0"/>
              <a:t>34</a:t>
            </a:fld>
            <a:endParaRPr lang="en-US"/>
          </a:p>
        </p:txBody>
      </p:sp>
    </p:spTree>
    <p:extLst>
      <p:ext uri="{BB962C8B-B14F-4D97-AF65-F5344CB8AC3E}">
        <p14:creationId xmlns:p14="http://schemas.microsoft.com/office/powerpoint/2010/main" val="2013619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9878-6B08-5D0F-8317-23EECD549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A605E-B06F-02AE-3A05-F1EB607F11B9}"/>
              </a:ext>
            </a:extLst>
          </p:cNvPr>
          <p:cNvSpPr>
            <a:spLocks noGrp="1"/>
          </p:cNvSpPr>
          <p:nvPr>
            <p:ph type="title"/>
          </p:nvPr>
        </p:nvSpPr>
        <p:spPr>
          <a:xfrm>
            <a:off x="4605454" y="136525"/>
            <a:ext cx="7192536" cy="1325563"/>
          </a:xfrm>
        </p:spPr>
        <p:txBody>
          <a:bodyPr>
            <a:normAutofit/>
          </a:bodyPr>
          <a:lstStyle/>
          <a:p>
            <a:r>
              <a:rPr lang="en-US" sz="4000" dirty="0">
                <a:cs typeface="Calibri Light"/>
              </a:rPr>
              <a:t>Message from Chester</a:t>
            </a:r>
          </a:p>
        </p:txBody>
      </p:sp>
      <p:pic>
        <p:nvPicPr>
          <p:cNvPr id="6" name="Picture 5" descr="Chester, a SWTCIE Illinois client of CTF Illinois, washing dishes at his job at Royal Estates Assistive Living.">
            <a:extLst>
              <a:ext uri="{FF2B5EF4-FFF2-40B4-BE49-F238E27FC236}">
                <a16:creationId xmlns:a16="http://schemas.microsoft.com/office/drawing/2014/main" id="{2DA392CB-52E5-5B61-CA11-E0F296EFDC57}"/>
              </a:ext>
            </a:extLst>
          </p:cNvPr>
          <p:cNvPicPr>
            <a:picLocks noChangeAspect="1"/>
          </p:cNvPicPr>
          <p:nvPr/>
        </p:nvPicPr>
        <p:blipFill>
          <a:blip r:embed="rId2"/>
          <a:stretch>
            <a:fillRect/>
          </a:stretch>
        </p:blipFill>
        <p:spPr>
          <a:xfrm>
            <a:off x="245791" y="356839"/>
            <a:ext cx="4040690" cy="5387587"/>
          </a:xfrm>
          <a:prstGeom prst="rect">
            <a:avLst/>
          </a:prstGeom>
        </p:spPr>
      </p:pic>
      <p:sp>
        <p:nvSpPr>
          <p:cNvPr id="3" name="Content Placeholder 2">
            <a:extLst>
              <a:ext uri="{FF2B5EF4-FFF2-40B4-BE49-F238E27FC236}">
                <a16:creationId xmlns:a16="http://schemas.microsoft.com/office/drawing/2014/main" id="{0DFC42D8-0FA6-8DF9-2843-85445A1F4DA0}"/>
              </a:ext>
            </a:extLst>
          </p:cNvPr>
          <p:cNvSpPr>
            <a:spLocks noGrp="1"/>
          </p:cNvSpPr>
          <p:nvPr>
            <p:ph idx="1"/>
          </p:nvPr>
        </p:nvSpPr>
        <p:spPr>
          <a:xfrm>
            <a:off x="4605454" y="1524542"/>
            <a:ext cx="7192536" cy="4351338"/>
          </a:xfrm>
        </p:spPr>
        <p:txBody>
          <a:bodyPr vert="horz" lIns="91440" tIns="45720" rIns="91440" bIns="45720" rtlCol="0" anchor="t">
            <a:normAutofit fontScale="92500" lnSpcReduction="10000"/>
          </a:bodyPr>
          <a:lstStyle/>
          <a:p>
            <a:r>
              <a:rPr lang="en-US" dirty="0">
                <a:solidFill>
                  <a:schemeClr val="bg1">
                    <a:lumMod val="50000"/>
                  </a:schemeClr>
                </a:solidFill>
              </a:rPr>
              <a:t>What do you like best about your job (and why)? </a:t>
            </a:r>
            <a:r>
              <a:rPr lang="en-US" b="1" dirty="0">
                <a:solidFill>
                  <a:srgbClr val="EE6234"/>
                </a:solidFill>
              </a:rPr>
              <a:t>“I like to stay busy and meet new people.”</a:t>
            </a:r>
          </a:p>
          <a:p>
            <a:r>
              <a:rPr lang="en-US" dirty="0">
                <a:solidFill>
                  <a:schemeClr val="bg1">
                    <a:lumMod val="50000"/>
                  </a:schemeClr>
                </a:solidFill>
              </a:rPr>
              <a:t>How does working at Royal Estates and being a SWTCIE participant make you feel? </a:t>
            </a:r>
            <a:r>
              <a:rPr lang="en-US" b="1" dirty="0">
                <a:solidFill>
                  <a:srgbClr val="EE6234"/>
                </a:solidFill>
              </a:rPr>
              <a:t>“Makes me happy and feel useful.”</a:t>
            </a:r>
          </a:p>
          <a:p>
            <a:r>
              <a:rPr lang="en-US" dirty="0">
                <a:solidFill>
                  <a:schemeClr val="bg1">
                    <a:lumMod val="50000"/>
                  </a:schemeClr>
                </a:solidFill>
              </a:rPr>
              <a:t>What do you plan to/did you do with your first paycheck? </a:t>
            </a:r>
            <a:r>
              <a:rPr lang="en-US" b="1" dirty="0">
                <a:solidFill>
                  <a:srgbClr val="EE6234"/>
                </a:solidFill>
              </a:rPr>
              <a:t>“Open a savings account, pay phone bill, get haircuts, pay for my transportation.”</a:t>
            </a:r>
          </a:p>
          <a:p>
            <a:pPr marL="0" indent="0">
              <a:buNone/>
            </a:pPr>
            <a:endParaRPr lang="en-US" dirty="0"/>
          </a:p>
        </p:txBody>
      </p:sp>
      <p:sp>
        <p:nvSpPr>
          <p:cNvPr id="4" name="Slide Number Placeholder 3">
            <a:extLst>
              <a:ext uri="{FF2B5EF4-FFF2-40B4-BE49-F238E27FC236}">
                <a16:creationId xmlns:a16="http://schemas.microsoft.com/office/drawing/2014/main" id="{86EE5837-AE87-83F2-5A82-3B09DDF36A0C}"/>
              </a:ext>
            </a:extLst>
          </p:cNvPr>
          <p:cNvSpPr>
            <a:spLocks noGrp="1"/>
          </p:cNvSpPr>
          <p:nvPr>
            <p:ph type="sldNum" sz="quarter" idx="12"/>
          </p:nvPr>
        </p:nvSpPr>
        <p:spPr/>
        <p:txBody>
          <a:bodyPr/>
          <a:lstStyle/>
          <a:p>
            <a:fld id="{DBFB53F7-4D87-E844-B31E-B7D266CDFB23}" type="slidenum">
              <a:rPr lang="en-US" smtClean="0"/>
              <a:t>35</a:t>
            </a:fld>
            <a:endParaRPr lang="en-US"/>
          </a:p>
        </p:txBody>
      </p:sp>
    </p:spTree>
    <p:extLst>
      <p:ext uri="{BB962C8B-B14F-4D97-AF65-F5344CB8AC3E}">
        <p14:creationId xmlns:p14="http://schemas.microsoft.com/office/powerpoint/2010/main" val="1638599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9878-6B08-5D0F-8317-23EECD549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A605E-B06F-02AE-3A05-F1EB607F11B9}"/>
              </a:ext>
            </a:extLst>
          </p:cNvPr>
          <p:cNvSpPr>
            <a:spLocks noGrp="1"/>
          </p:cNvSpPr>
          <p:nvPr>
            <p:ph type="title"/>
          </p:nvPr>
        </p:nvSpPr>
        <p:spPr/>
        <p:txBody>
          <a:bodyPr>
            <a:normAutofit/>
          </a:bodyPr>
          <a:lstStyle/>
          <a:p>
            <a:r>
              <a:rPr lang="en-US" sz="4000" dirty="0">
                <a:cs typeface="Calibri Light"/>
              </a:rPr>
              <a:t>SWTCIE Illinois </a:t>
            </a:r>
          </a:p>
        </p:txBody>
      </p:sp>
      <p:sp>
        <p:nvSpPr>
          <p:cNvPr id="3" name="Content Placeholder 2">
            <a:extLst>
              <a:ext uri="{FF2B5EF4-FFF2-40B4-BE49-F238E27FC236}">
                <a16:creationId xmlns:a16="http://schemas.microsoft.com/office/drawing/2014/main" id="{0DFC42D8-0FA6-8DF9-2843-85445A1F4DA0}"/>
              </a:ext>
            </a:extLst>
          </p:cNvPr>
          <p:cNvSpPr>
            <a:spLocks noGrp="1"/>
          </p:cNvSpPr>
          <p:nvPr>
            <p:ph idx="1"/>
          </p:nvPr>
        </p:nvSpPr>
        <p:spPr/>
        <p:txBody>
          <a:bodyPr vert="horz" lIns="91440" tIns="45720" rIns="91440" bIns="45720" rtlCol="0" anchor="t">
            <a:normAutofit/>
          </a:bodyPr>
          <a:lstStyle/>
          <a:p>
            <a:r>
              <a:rPr lang="en-US" dirty="0"/>
              <a:t>What are the questions from the SWTCIE Illinois COP community?</a:t>
            </a:r>
          </a:p>
          <a:p>
            <a:pPr marL="0" indent="0">
              <a:buNone/>
            </a:pPr>
            <a:endParaRPr lang="en-US" dirty="0"/>
          </a:p>
        </p:txBody>
      </p:sp>
      <p:sp>
        <p:nvSpPr>
          <p:cNvPr id="4" name="Slide Number Placeholder 3">
            <a:extLst>
              <a:ext uri="{FF2B5EF4-FFF2-40B4-BE49-F238E27FC236}">
                <a16:creationId xmlns:a16="http://schemas.microsoft.com/office/drawing/2014/main" id="{86EE5837-AE87-83F2-5A82-3B09DDF36A0C}"/>
              </a:ext>
            </a:extLst>
          </p:cNvPr>
          <p:cNvSpPr>
            <a:spLocks noGrp="1"/>
          </p:cNvSpPr>
          <p:nvPr>
            <p:ph type="sldNum" sz="quarter" idx="12"/>
          </p:nvPr>
        </p:nvSpPr>
        <p:spPr/>
        <p:txBody>
          <a:bodyPr/>
          <a:lstStyle/>
          <a:p>
            <a:fld id="{DBFB53F7-4D87-E844-B31E-B7D266CDFB23}" type="slidenum">
              <a:rPr lang="en-US" smtClean="0"/>
              <a:t>36</a:t>
            </a:fld>
            <a:endParaRPr lang="en-US"/>
          </a:p>
        </p:txBody>
      </p:sp>
    </p:spTree>
    <p:extLst>
      <p:ext uri="{BB962C8B-B14F-4D97-AF65-F5344CB8AC3E}">
        <p14:creationId xmlns:p14="http://schemas.microsoft.com/office/powerpoint/2010/main" val="2912150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9878-6B08-5D0F-8317-23EECD549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A605E-B06F-02AE-3A05-F1EB607F11B9}"/>
              </a:ext>
            </a:extLst>
          </p:cNvPr>
          <p:cNvSpPr>
            <a:spLocks noGrp="1"/>
          </p:cNvSpPr>
          <p:nvPr>
            <p:ph type="title"/>
          </p:nvPr>
        </p:nvSpPr>
        <p:spPr/>
        <p:txBody>
          <a:bodyPr/>
          <a:lstStyle/>
          <a:p>
            <a:r>
              <a:rPr lang="en-US" dirty="0">
                <a:cs typeface="Calibri Light"/>
              </a:rPr>
              <a:t>Agency Highlights</a:t>
            </a:r>
          </a:p>
        </p:txBody>
      </p:sp>
      <p:sp>
        <p:nvSpPr>
          <p:cNvPr id="3" name="Content Placeholder 2">
            <a:extLst>
              <a:ext uri="{FF2B5EF4-FFF2-40B4-BE49-F238E27FC236}">
                <a16:creationId xmlns:a16="http://schemas.microsoft.com/office/drawing/2014/main" id="{0DFC42D8-0FA6-8DF9-2843-85445A1F4DA0}"/>
              </a:ext>
            </a:extLst>
          </p:cNvPr>
          <p:cNvSpPr>
            <a:spLocks noGrp="1"/>
          </p:cNvSpPr>
          <p:nvPr>
            <p:ph idx="1"/>
          </p:nvPr>
        </p:nvSpPr>
        <p:spPr/>
        <p:txBody>
          <a:bodyPr vert="horz" lIns="91440" tIns="45720" rIns="91440" bIns="45720" rtlCol="0" anchor="t">
            <a:normAutofit/>
          </a:bodyPr>
          <a:lstStyle/>
          <a:p>
            <a:r>
              <a:rPr lang="en-US" dirty="0"/>
              <a:t>What have you done to disrupt the system?</a:t>
            </a:r>
          </a:p>
          <a:p>
            <a:r>
              <a:rPr lang="en-US" dirty="0"/>
              <a:t>What is your biggest accomplishment?</a:t>
            </a:r>
          </a:p>
          <a:p>
            <a:r>
              <a:rPr lang="en-US" dirty="0"/>
              <a:t>What do you plan to apply from today to your practice?</a:t>
            </a:r>
          </a:p>
        </p:txBody>
      </p:sp>
      <p:sp>
        <p:nvSpPr>
          <p:cNvPr id="4" name="Slide Number Placeholder 3">
            <a:extLst>
              <a:ext uri="{FF2B5EF4-FFF2-40B4-BE49-F238E27FC236}">
                <a16:creationId xmlns:a16="http://schemas.microsoft.com/office/drawing/2014/main" id="{86EE5837-AE87-83F2-5A82-3B09DDF36A0C}"/>
              </a:ext>
            </a:extLst>
          </p:cNvPr>
          <p:cNvSpPr>
            <a:spLocks noGrp="1"/>
          </p:cNvSpPr>
          <p:nvPr>
            <p:ph type="sldNum" sz="quarter" idx="12"/>
          </p:nvPr>
        </p:nvSpPr>
        <p:spPr/>
        <p:txBody>
          <a:bodyPr/>
          <a:lstStyle/>
          <a:p>
            <a:fld id="{DBFB53F7-4D87-E844-B31E-B7D266CDFB23}" type="slidenum">
              <a:rPr lang="en-US" smtClean="0"/>
              <a:t>37</a:t>
            </a:fld>
            <a:endParaRPr lang="en-US"/>
          </a:p>
        </p:txBody>
      </p:sp>
    </p:spTree>
    <p:extLst>
      <p:ext uri="{BB962C8B-B14F-4D97-AF65-F5344CB8AC3E}">
        <p14:creationId xmlns:p14="http://schemas.microsoft.com/office/powerpoint/2010/main" val="4285219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9878-6B08-5D0F-8317-23EECD549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A605E-B06F-02AE-3A05-F1EB607F11B9}"/>
              </a:ext>
            </a:extLst>
          </p:cNvPr>
          <p:cNvSpPr>
            <a:spLocks noGrp="1"/>
          </p:cNvSpPr>
          <p:nvPr>
            <p:ph type="title"/>
          </p:nvPr>
        </p:nvSpPr>
        <p:spPr/>
        <p:txBody>
          <a:bodyPr/>
          <a:lstStyle/>
          <a:p>
            <a:r>
              <a:rPr lang="en-US" dirty="0">
                <a:cs typeface="Calibri Light"/>
              </a:rPr>
              <a:t>Open Discussion</a:t>
            </a:r>
          </a:p>
        </p:txBody>
      </p:sp>
      <p:sp>
        <p:nvSpPr>
          <p:cNvPr id="3" name="Content Placeholder 2">
            <a:extLst>
              <a:ext uri="{FF2B5EF4-FFF2-40B4-BE49-F238E27FC236}">
                <a16:creationId xmlns:a16="http://schemas.microsoft.com/office/drawing/2014/main" id="{0DFC42D8-0FA6-8DF9-2843-85445A1F4DA0}"/>
              </a:ext>
            </a:extLst>
          </p:cNvPr>
          <p:cNvSpPr>
            <a:spLocks noGrp="1"/>
          </p:cNvSpPr>
          <p:nvPr>
            <p:ph idx="1"/>
          </p:nvPr>
        </p:nvSpPr>
        <p:spPr/>
        <p:txBody>
          <a:bodyPr vert="horz" lIns="91440" tIns="45720" rIns="91440" bIns="45720" rtlCol="0" anchor="t">
            <a:normAutofit/>
          </a:bodyPr>
          <a:lstStyle/>
          <a:p>
            <a:r>
              <a:rPr lang="en-US" dirty="0"/>
              <a:t>Release of Information and Customer Participation forms</a:t>
            </a:r>
          </a:p>
          <a:p>
            <a:r>
              <a:rPr lang="en-US" dirty="0"/>
              <a:t>Questions</a:t>
            </a:r>
          </a:p>
          <a:p>
            <a:r>
              <a:rPr lang="en-US" dirty="0"/>
              <a:t>Concerns</a:t>
            </a:r>
          </a:p>
          <a:p>
            <a:r>
              <a:rPr lang="en-US" dirty="0"/>
              <a:t>Advise/Support</a:t>
            </a:r>
          </a:p>
          <a:p>
            <a:r>
              <a:rPr lang="en-US" dirty="0"/>
              <a:t>General Comments</a:t>
            </a:r>
          </a:p>
          <a:p>
            <a:pPr marL="0" indent="0">
              <a:buNone/>
            </a:pPr>
            <a:endParaRPr lang="en-US" dirty="0"/>
          </a:p>
        </p:txBody>
      </p:sp>
      <p:sp>
        <p:nvSpPr>
          <p:cNvPr id="4" name="Slide Number Placeholder 3">
            <a:extLst>
              <a:ext uri="{FF2B5EF4-FFF2-40B4-BE49-F238E27FC236}">
                <a16:creationId xmlns:a16="http://schemas.microsoft.com/office/drawing/2014/main" id="{86EE5837-AE87-83F2-5A82-3B09DDF36A0C}"/>
              </a:ext>
            </a:extLst>
          </p:cNvPr>
          <p:cNvSpPr>
            <a:spLocks noGrp="1"/>
          </p:cNvSpPr>
          <p:nvPr>
            <p:ph type="sldNum" sz="quarter" idx="12"/>
          </p:nvPr>
        </p:nvSpPr>
        <p:spPr/>
        <p:txBody>
          <a:bodyPr/>
          <a:lstStyle/>
          <a:p>
            <a:fld id="{DBFB53F7-4D87-E844-B31E-B7D266CDFB23}" type="slidenum">
              <a:rPr lang="en-US" smtClean="0"/>
              <a:t>38</a:t>
            </a:fld>
            <a:endParaRPr lang="en-US"/>
          </a:p>
        </p:txBody>
      </p:sp>
    </p:spTree>
    <p:extLst>
      <p:ext uri="{BB962C8B-B14F-4D97-AF65-F5344CB8AC3E}">
        <p14:creationId xmlns:p14="http://schemas.microsoft.com/office/powerpoint/2010/main" val="4045434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81A4-712E-E6D1-35EB-8530C0A55B31}"/>
              </a:ext>
            </a:extLst>
          </p:cNvPr>
          <p:cNvSpPr>
            <a:spLocks noGrp="1"/>
          </p:cNvSpPr>
          <p:nvPr>
            <p:ph type="ctrTitle"/>
          </p:nvPr>
        </p:nvSpPr>
        <p:spPr>
          <a:xfrm>
            <a:off x="1630878" y="267340"/>
            <a:ext cx="9144000" cy="2387600"/>
          </a:xfrm>
        </p:spPr>
        <p:txBody>
          <a:bodyPr/>
          <a:lstStyle/>
          <a:p>
            <a:r>
              <a:rPr lang="en-US" dirty="0"/>
              <a:t>End</a:t>
            </a:r>
          </a:p>
        </p:txBody>
      </p:sp>
      <p:sp>
        <p:nvSpPr>
          <p:cNvPr id="4" name="Rectangle 3">
            <a:extLst>
              <a:ext uri="{FF2B5EF4-FFF2-40B4-BE49-F238E27FC236}">
                <a16:creationId xmlns:a16="http://schemas.microsoft.com/office/drawing/2014/main" id="{E3852E1C-CB05-C045-8671-E017EFA2C7EC}"/>
              </a:ext>
              <a:ext uri="{C183D7F6-B498-43B3-948B-1728B52AA6E4}">
                <adec:decorative xmlns:adec="http://schemas.microsoft.com/office/drawing/2017/decorative" val="1"/>
              </a:ext>
            </a:extLst>
          </p:cNvPr>
          <p:cNvSpPr>
            <a:spLocks/>
          </p:cNvSpPr>
          <p:nvPr/>
        </p:nvSpPr>
        <p:spPr>
          <a:xfrm>
            <a:off x="0" y="-167054"/>
            <a:ext cx="12192000" cy="7025054"/>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794870-CCB1-4D4A-88C1-0F2424631C69}"/>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412551" y="2779896"/>
            <a:ext cx="5863333" cy="1298207"/>
          </a:xfrm>
          <a:prstGeom prst="rect">
            <a:avLst/>
          </a:prstGeom>
        </p:spPr>
      </p:pic>
    </p:spTree>
    <p:extLst>
      <p:ext uri="{BB962C8B-B14F-4D97-AF65-F5344CB8AC3E}">
        <p14:creationId xmlns:p14="http://schemas.microsoft.com/office/powerpoint/2010/main" val="3342814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0524-06A8-224C-8024-E216DB4C2A78}"/>
              </a:ext>
            </a:extLst>
          </p:cNvPr>
          <p:cNvSpPr>
            <a:spLocks noGrp="1"/>
          </p:cNvSpPr>
          <p:nvPr>
            <p:ph type="title"/>
          </p:nvPr>
        </p:nvSpPr>
        <p:spPr>
          <a:xfrm>
            <a:off x="0" y="202564"/>
            <a:ext cx="12192000" cy="1325563"/>
          </a:xfrm>
        </p:spPr>
        <p:txBody>
          <a:bodyPr/>
          <a:lstStyle/>
          <a:p>
            <a:r>
              <a:rPr lang="en-US" dirty="0"/>
              <a:t>SWTCIE Illinois</a:t>
            </a:r>
            <a:br>
              <a:rPr lang="en-US" dirty="0"/>
            </a:br>
            <a:r>
              <a:rPr lang="en-US" sz="3200" dirty="0"/>
              <a:t>By the Numbers</a:t>
            </a:r>
            <a:endParaRPr lang="en-US" dirty="0"/>
          </a:p>
        </p:txBody>
      </p:sp>
      <p:sp>
        <p:nvSpPr>
          <p:cNvPr id="3" name="Content Placeholder 2">
            <a:extLst>
              <a:ext uri="{FF2B5EF4-FFF2-40B4-BE49-F238E27FC236}">
                <a16:creationId xmlns:a16="http://schemas.microsoft.com/office/drawing/2014/main" id="{998A6CFF-1F46-73F7-51CC-300720A0C7F9}"/>
              </a:ext>
            </a:extLst>
          </p:cNvPr>
          <p:cNvSpPr>
            <a:spLocks noGrp="1"/>
          </p:cNvSpPr>
          <p:nvPr>
            <p:ph idx="1"/>
          </p:nvPr>
        </p:nvSpPr>
        <p:spPr>
          <a:xfrm>
            <a:off x="821871" y="1565050"/>
            <a:ext cx="10515600" cy="4351338"/>
          </a:xfrm>
        </p:spPr>
        <p:txBody>
          <a:bodyPr/>
          <a:lstStyle/>
          <a:p>
            <a:pPr marL="0" indent="0" algn="ctr">
              <a:buNone/>
            </a:pPr>
            <a:r>
              <a:rPr lang="en-US" dirty="0"/>
              <a:t>YOU ARE DOING GREAT!!</a:t>
            </a:r>
          </a:p>
        </p:txBody>
      </p:sp>
      <p:graphicFrame>
        <p:nvGraphicFramePr>
          <p:cNvPr id="5" name="Table 5">
            <a:extLst>
              <a:ext uri="{FF2B5EF4-FFF2-40B4-BE49-F238E27FC236}">
                <a16:creationId xmlns:a16="http://schemas.microsoft.com/office/drawing/2014/main" id="{17DC42FD-EA2F-A1FB-6C0B-F03C05D457AF}"/>
              </a:ext>
            </a:extLst>
          </p:cNvPr>
          <p:cNvGraphicFramePr>
            <a:graphicFrameLocks noGrp="1"/>
          </p:cNvGraphicFramePr>
          <p:nvPr>
            <p:extLst>
              <p:ext uri="{D42A27DB-BD31-4B8C-83A1-F6EECF244321}">
                <p14:modId xmlns:p14="http://schemas.microsoft.com/office/powerpoint/2010/main" val="2384692180"/>
              </p:ext>
            </p:extLst>
          </p:nvPr>
        </p:nvGraphicFramePr>
        <p:xfrm>
          <a:off x="1920255" y="2257359"/>
          <a:ext cx="8128000" cy="3474720"/>
        </p:xfrm>
        <a:graphic>
          <a:graphicData uri="http://schemas.openxmlformats.org/drawingml/2006/table">
            <a:tbl>
              <a:tblPr firstRow="1" bandRow="1">
                <a:tableStyleId>{5C22544A-7EE6-4342-B048-85BDC9FD1C3A}</a:tableStyleId>
              </a:tblPr>
              <a:tblGrid>
                <a:gridCol w="1776675">
                  <a:extLst>
                    <a:ext uri="{9D8B030D-6E8A-4147-A177-3AD203B41FA5}">
                      <a16:colId xmlns:a16="http://schemas.microsoft.com/office/drawing/2014/main" val="3044451851"/>
                    </a:ext>
                  </a:extLst>
                </a:gridCol>
                <a:gridCol w="2130950">
                  <a:extLst>
                    <a:ext uri="{9D8B030D-6E8A-4147-A177-3AD203B41FA5}">
                      <a16:colId xmlns:a16="http://schemas.microsoft.com/office/drawing/2014/main" val="3187168479"/>
                    </a:ext>
                  </a:extLst>
                </a:gridCol>
                <a:gridCol w="2188375">
                  <a:extLst>
                    <a:ext uri="{9D8B030D-6E8A-4147-A177-3AD203B41FA5}">
                      <a16:colId xmlns:a16="http://schemas.microsoft.com/office/drawing/2014/main" val="256957799"/>
                    </a:ext>
                  </a:extLst>
                </a:gridCol>
                <a:gridCol w="2032000">
                  <a:extLst>
                    <a:ext uri="{9D8B030D-6E8A-4147-A177-3AD203B41FA5}">
                      <a16:colId xmlns:a16="http://schemas.microsoft.com/office/drawing/2014/main" val="2510819722"/>
                    </a:ext>
                  </a:extLst>
                </a:gridCol>
              </a:tblGrid>
              <a:tr h="370840">
                <a:tc>
                  <a:txBody>
                    <a:bodyPr/>
                    <a:lstStyle/>
                    <a:p>
                      <a:pPr algn="ctr"/>
                      <a:r>
                        <a:rPr lang="en-US" dirty="0"/>
                        <a:t>Agency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Total Engaged Participants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DRS Customers</a:t>
                      </a:r>
                    </a:p>
                    <a:p>
                      <a:pPr algn="ctr"/>
                      <a:endParaRPr lang="en-US" dirty="0"/>
                    </a:p>
                  </a:txBody>
                  <a:tcPr/>
                </a:tc>
                <a:tc>
                  <a:txBody>
                    <a:bodyPr/>
                    <a:lstStyle/>
                    <a:p>
                      <a:pPr algn="ctr"/>
                      <a:r>
                        <a:rPr lang="en-US" dirty="0"/>
                        <a:t>Competitive Job Placements</a:t>
                      </a:r>
                    </a:p>
                  </a:txBody>
                  <a:tcPr/>
                </a:tc>
                <a:extLst>
                  <a:ext uri="{0D108BD9-81ED-4DB2-BD59-A6C34878D82A}">
                    <a16:rowId xmlns:a16="http://schemas.microsoft.com/office/drawing/2014/main" val="3350172423"/>
                  </a:ext>
                </a:extLst>
              </a:tr>
              <a:tr h="370840">
                <a:tc>
                  <a:txBody>
                    <a:bodyPr/>
                    <a:lstStyle/>
                    <a:p>
                      <a:r>
                        <a:rPr lang="en-US" dirty="0"/>
                        <a:t>AID</a:t>
                      </a:r>
                    </a:p>
                  </a:txBody>
                  <a:tcPr/>
                </a:tc>
                <a:tc>
                  <a:txBody>
                    <a:bodyPr/>
                    <a:lstStyle/>
                    <a:p>
                      <a:pPr marL="0" marR="0" algn="ctr">
                        <a:spcBef>
                          <a:spcPts val="0"/>
                        </a:spcBef>
                        <a:spcAft>
                          <a:spcPts val="0"/>
                        </a:spcAft>
                      </a:pPr>
                      <a:r>
                        <a:rPr lang="en-US" sz="2000" dirty="0">
                          <a:effectLst/>
                        </a:rPr>
                        <a:t>9</a:t>
                      </a:r>
                      <a:endParaRPr lang="en-US" sz="16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a:effectLst/>
                        </a:rPr>
                        <a:t>9</a:t>
                      </a:r>
                      <a:endParaRPr lang="en-US" sz="160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a:effectLst/>
                        </a:rPr>
                        <a:t>0</a:t>
                      </a:r>
                      <a:endParaRPr lang="en-US" sz="16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732435003"/>
                  </a:ext>
                </a:extLst>
              </a:tr>
              <a:tr h="370840">
                <a:tc>
                  <a:txBody>
                    <a:bodyPr/>
                    <a:lstStyle/>
                    <a:p>
                      <a:r>
                        <a:rPr lang="en-US" dirty="0"/>
                        <a:t>Centerstone</a:t>
                      </a:r>
                    </a:p>
                  </a:txBody>
                  <a:tcPr/>
                </a:tc>
                <a:tc>
                  <a:txBody>
                    <a:bodyPr/>
                    <a:lstStyle/>
                    <a:p>
                      <a:pPr marL="0" marR="0" algn="ctr">
                        <a:spcBef>
                          <a:spcPts val="0"/>
                        </a:spcBef>
                        <a:spcAft>
                          <a:spcPts val="0"/>
                        </a:spcAft>
                      </a:pPr>
                      <a:r>
                        <a:rPr lang="en-US" sz="2000">
                          <a:effectLst/>
                        </a:rPr>
                        <a:t>6</a:t>
                      </a:r>
                      <a:endParaRPr lang="en-US" sz="160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dirty="0">
                          <a:effectLst/>
                        </a:rPr>
                        <a:t>4</a:t>
                      </a:r>
                      <a:endParaRPr lang="en-US" sz="16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a:effectLst/>
                        </a:rPr>
                        <a:t>1</a:t>
                      </a:r>
                      <a:endParaRPr lang="en-US" sz="16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844883631"/>
                  </a:ext>
                </a:extLst>
              </a:tr>
              <a:tr h="370840">
                <a:tc>
                  <a:txBody>
                    <a:bodyPr/>
                    <a:lstStyle/>
                    <a:p>
                      <a:r>
                        <a:rPr lang="en-US" dirty="0"/>
                        <a:t>CTF</a:t>
                      </a:r>
                    </a:p>
                  </a:txBody>
                  <a:tcPr/>
                </a:tc>
                <a:tc>
                  <a:txBody>
                    <a:bodyPr/>
                    <a:lstStyle/>
                    <a:p>
                      <a:pPr marL="0" marR="0" algn="ctr">
                        <a:spcBef>
                          <a:spcPts val="0"/>
                        </a:spcBef>
                        <a:spcAft>
                          <a:spcPts val="0"/>
                        </a:spcAft>
                      </a:pPr>
                      <a:r>
                        <a:rPr lang="en-US" sz="2000">
                          <a:effectLst/>
                        </a:rPr>
                        <a:t>8</a:t>
                      </a:r>
                      <a:endParaRPr lang="en-US" sz="160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dirty="0">
                          <a:effectLst/>
                        </a:rPr>
                        <a:t>8</a:t>
                      </a:r>
                      <a:endParaRPr lang="en-US" sz="16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a:effectLst/>
                        </a:rPr>
                        <a:t>2</a:t>
                      </a:r>
                      <a:endParaRPr lang="en-US" sz="16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3910614974"/>
                  </a:ext>
                </a:extLst>
              </a:tr>
              <a:tr h="370840">
                <a:tc>
                  <a:txBody>
                    <a:bodyPr/>
                    <a:lstStyle/>
                    <a:p>
                      <a:r>
                        <a:rPr lang="en-US" dirty="0"/>
                        <a:t>HSS</a:t>
                      </a:r>
                    </a:p>
                  </a:txBody>
                  <a:tcPr/>
                </a:tc>
                <a:tc>
                  <a:txBody>
                    <a:bodyPr/>
                    <a:lstStyle/>
                    <a:p>
                      <a:pPr marL="0" marR="0" algn="ctr">
                        <a:spcBef>
                          <a:spcPts val="0"/>
                        </a:spcBef>
                        <a:spcAft>
                          <a:spcPts val="0"/>
                        </a:spcAft>
                      </a:pPr>
                      <a:r>
                        <a:rPr lang="en-US" sz="2000">
                          <a:effectLst/>
                        </a:rPr>
                        <a:t>7</a:t>
                      </a:r>
                      <a:endParaRPr lang="en-US" sz="160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dirty="0">
                          <a:effectLst/>
                        </a:rPr>
                        <a:t>4</a:t>
                      </a:r>
                      <a:endParaRPr lang="en-US" sz="1600"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dirty="0">
                          <a:effectLst/>
                        </a:rPr>
                        <a:t>0</a:t>
                      </a:r>
                      <a:endParaRPr lang="en-US"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7920439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Kreider Services</a:t>
                      </a:r>
                    </a:p>
                  </a:txBody>
                  <a:tcPr/>
                </a:tc>
                <a:tc>
                  <a:txBody>
                    <a:bodyPr/>
                    <a:lstStyle/>
                    <a:p>
                      <a:pPr marL="0" marR="0" algn="ctr">
                        <a:spcBef>
                          <a:spcPts val="0"/>
                        </a:spcBef>
                        <a:spcAft>
                          <a:spcPts val="0"/>
                        </a:spcAft>
                      </a:pPr>
                      <a:r>
                        <a:rPr lang="en-US" sz="2000">
                          <a:effectLst/>
                        </a:rPr>
                        <a:t>8</a:t>
                      </a:r>
                      <a:endParaRPr lang="en-US" sz="160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a:effectLst/>
                        </a:rPr>
                        <a:t>4</a:t>
                      </a:r>
                      <a:endParaRPr lang="en-US" sz="160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dirty="0">
                          <a:effectLst/>
                        </a:rPr>
                        <a:t>1</a:t>
                      </a:r>
                      <a:endParaRPr lang="en-US"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3126129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Workshop</a:t>
                      </a:r>
                    </a:p>
                  </a:txBody>
                  <a:tcPr/>
                </a:tc>
                <a:tc>
                  <a:txBody>
                    <a:bodyPr/>
                    <a:lstStyle/>
                    <a:p>
                      <a:pPr marL="0" marR="0" algn="ctr">
                        <a:spcBef>
                          <a:spcPts val="0"/>
                        </a:spcBef>
                        <a:spcAft>
                          <a:spcPts val="0"/>
                        </a:spcAft>
                      </a:pPr>
                      <a:r>
                        <a:rPr lang="en-US" sz="2000">
                          <a:effectLst/>
                        </a:rPr>
                        <a:t>8</a:t>
                      </a:r>
                      <a:endParaRPr lang="en-US" sz="160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a:effectLst/>
                        </a:rPr>
                        <a:t>8</a:t>
                      </a:r>
                      <a:endParaRPr lang="en-US" sz="160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dirty="0">
                          <a:effectLst/>
                        </a:rPr>
                        <a:t>5</a:t>
                      </a:r>
                      <a:endParaRPr lang="en-US"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47709318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t>TOTAL</a:t>
                      </a:r>
                    </a:p>
                  </a:txBody>
                  <a:tcPr/>
                </a:tc>
                <a:tc>
                  <a:txBody>
                    <a:bodyPr/>
                    <a:lstStyle/>
                    <a:p>
                      <a:pPr marL="0" marR="0" algn="ctr">
                        <a:spcBef>
                          <a:spcPts val="0"/>
                        </a:spcBef>
                        <a:spcAft>
                          <a:spcPts val="0"/>
                        </a:spcAft>
                      </a:pPr>
                      <a:r>
                        <a:rPr lang="en-US" sz="2400" b="1" dirty="0">
                          <a:effectLst/>
                        </a:rPr>
                        <a:t>48</a:t>
                      </a:r>
                      <a:endParaRPr lang="en-US" sz="1800" b="1"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400" b="1" dirty="0">
                          <a:effectLst/>
                        </a:rPr>
                        <a:t>37</a:t>
                      </a:r>
                      <a:endParaRPr lang="en-US" sz="1800" b="1" dirty="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400" b="1" dirty="0">
                          <a:effectLst/>
                        </a:rPr>
                        <a:t>9</a:t>
                      </a:r>
                      <a:endParaRPr lang="en-US" sz="1800" b="1"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840318209"/>
                  </a:ext>
                </a:extLst>
              </a:tr>
            </a:tbl>
          </a:graphicData>
        </a:graphic>
      </p:graphicFrame>
      <p:sp>
        <p:nvSpPr>
          <p:cNvPr id="4" name="Slide Number Placeholder 3">
            <a:extLst>
              <a:ext uri="{FF2B5EF4-FFF2-40B4-BE49-F238E27FC236}">
                <a16:creationId xmlns:a16="http://schemas.microsoft.com/office/drawing/2014/main" id="{A91CB9ED-D847-7724-BFBE-307016529334}"/>
              </a:ext>
            </a:extLst>
          </p:cNvPr>
          <p:cNvSpPr>
            <a:spLocks noGrp="1"/>
          </p:cNvSpPr>
          <p:nvPr>
            <p:ph type="sldNum" sz="quarter" idx="12"/>
          </p:nvPr>
        </p:nvSpPr>
        <p:spPr/>
        <p:txBody>
          <a:bodyPr/>
          <a:lstStyle/>
          <a:p>
            <a:fld id="{DBFB53F7-4D87-E844-B31E-B7D266CDFB23}" type="slidenum">
              <a:rPr lang="en-US" smtClean="0"/>
              <a:t>4</a:t>
            </a:fld>
            <a:endParaRPr lang="en-US"/>
          </a:p>
        </p:txBody>
      </p:sp>
      <p:sp>
        <p:nvSpPr>
          <p:cNvPr id="6" name="Star: 5 Points 5">
            <a:extLst>
              <a:ext uri="{FF2B5EF4-FFF2-40B4-BE49-F238E27FC236}">
                <a16:creationId xmlns:a16="http://schemas.microsoft.com/office/drawing/2014/main" id="{C6D8EC89-9F53-41B9-7B65-C2AB44B89C03}"/>
              </a:ext>
              <a:ext uri="{C183D7F6-B498-43B3-948B-1728B52AA6E4}">
                <adec:decorative xmlns:adec="http://schemas.microsoft.com/office/drawing/2017/decorative" val="1"/>
              </a:ext>
            </a:extLst>
          </p:cNvPr>
          <p:cNvSpPr/>
          <p:nvPr/>
        </p:nvSpPr>
        <p:spPr>
          <a:xfrm>
            <a:off x="3227803" y="1488712"/>
            <a:ext cx="667910" cy="58926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5FD1BE8A-96DA-D141-35AF-35308A0AD772}"/>
              </a:ext>
              <a:ext uri="{C183D7F6-B498-43B3-948B-1728B52AA6E4}">
                <adec:decorative xmlns:adec="http://schemas.microsoft.com/office/drawing/2017/decorative" val="1"/>
              </a:ext>
            </a:extLst>
          </p:cNvPr>
          <p:cNvSpPr/>
          <p:nvPr/>
        </p:nvSpPr>
        <p:spPr>
          <a:xfrm>
            <a:off x="8341817" y="1506451"/>
            <a:ext cx="667910" cy="58926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651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5CD0-4920-49AF-A959-2A8DBF020E7A}"/>
              </a:ext>
            </a:extLst>
          </p:cNvPr>
          <p:cNvSpPr>
            <a:spLocks noGrp="1"/>
          </p:cNvSpPr>
          <p:nvPr>
            <p:ph type="title"/>
          </p:nvPr>
        </p:nvSpPr>
        <p:spPr/>
        <p:txBody>
          <a:bodyPr/>
          <a:lstStyle/>
          <a:p>
            <a:r>
              <a:rPr lang="en-US" dirty="0"/>
              <a:t>Why a Community of Practice?</a:t>
            </a:r>
          </a:p>
        </p:txBody>
      </p:sp>
      <p:sp>
        <p:nvSpPr>
          <p:cNvPr id="3" name="Content Placeholder 2">
            <a:extLst>
              <a:ext uri="{FF2B5EF4-FFF2-40B4-BE49-F238E27FC236}">
                <a16:creationId xmlns:a16="http://schemas.microsoft.com/office/drawing/2014/main" id="{531B9B5A-29D2-4854-B445-92C5D96D9A1A}"/>
              </a:ext>
            </a:extLst>
          </p:cNvPr>
          <p:cNvSpPr>
            <a:spLocks noGrp="1"/>
          </p:cNvSpPr>
          <p:nvPr>
            <p:ph idx="1"/>
          </p:nvPr>
        </p:nvSpPr>
        <p:spPr>
          <a:xfrm>
            <a:off x="838200" y="1690688"/>
            <a:ext cx="10515600" cy="4351338"/>
          </a:xfrm>
        </p:spPr>
        <p:txBody>
          <a:bodyPr>
            <a:normAutofit fontScale="85000" lnSpcReduction="10000"/>
          </a:bodyPr>
          <a:lstStyle/>
          <a:p>
            <a:pPr marL="0" indent="0" algn="l" fontAlgn="base">
              <a:lnSpc>
                <a:spcPct val="120000"/>
              </a:lnSpc>
              <a:buNone/>
            </a:pPr>
            <a:r>
              <a:rPr lang="en-US" b="0" i="0" dirty="0">
                <a:solidFill>
                  <a:srgbClr val="333333"/>
                </a:solidFill>
                <a:effectLst/>
                <a:latin typeface="Open Sans" panose="020B0606030504020204" pitchFamily="34" charset="0"/>
              </a:rPr>
              <a:t>According to Wenger (1998), communities of practice provide five critical functions. They:</a:t>
            </a:r>
          </a:p>
          <a:p>
            <a:pPr marL="514350" indent="-514350" algn="l" fontAlgn="base">
              <a:lnSpc>
                <a:spcPct val="120000"/>
              </a:lnSpc>
              <a:buFont typeface="+mj-lt"/>
              <a:buAutoNum type="arabicPeriod"/>
            </a:pPr>
            <a:r>
              <a:rPr lang="en-US" b="1" i="0" dirty="0">
                <a:solidFill>
                  <a:srgbClr val="333333"/>
                </a:solidFill>
                <a:effectLst/>
                <a:latin typeface="Open Sans" panose="020B0606030504020204" pitchFamily="34" charset="0"/>
              </a:rPr>
              <a:t>Educate</a:t>
            </a:r>
            <a:r>
              <a:rPr lang="en-US" b="0" i="0" dirty="0">
                <a:solidFill>
                  <a:srgbClr val="333333"/>
                </a:solidFill>
                <a:effectLst/>
                <a:latin typeface="Open Sans" panose="020B0606030504020204" pitchFamily="34" charset="0"/>
              </a:rPr>
              <a:t> by collecting and sharing information related to questions and issues of practice</a:t>
            </a:r>
          </a:p>
          <a:p>
            <a:pPr marL="514350" indent="-514350" algn="l" fontAlgn="base">
              <a:lnSpc>
                <a:spcPct val="120000"/>
              </a:lnSpc>
              <a:buFont typeface="+mj-lt"/>
              <a:buAutoNum type="arabicPeriod"/>
            </a:pPr>
            <a:r>
              <a:rPr lang="en-US" b="1" i="0" dirty="0">
                <a:solidFill>
                  <a:srgbClr val="333333"/>
                </a:solidFill>
                <a:effectLst/>
                <a:latin typeface="Open Sans" panose="020B0606030504020204" pitchFamily="34" charset="0"/>
              </a:rPr>
              <a:t>Support </a:t>
            </a:r>
            <a:r>
              <a:rPr lang="en-US" b="0" i="0" dirty="0">
                <a:solidFill>
                  <a:srgbClr val="333333"/>
                </a:solidFill>
                <a:effectLst/>
                <a:latin typeface="Open Sans" panose="020B0606030504020204" pitchFamily="34" charset="0"/>
              </a:rPr>
              <a:t>by organizing interactions and collaboration among members</a:t>
            </a:r>
          </a:p>
          <a:p>
            <a:pPr marL="514350" indent="-514350" algn="l" fontAlgn="base">
              <a:lnSpc>
                <a:spcPct val="120000"/>
              </a:lnSpc>
              <a:buFont typeface="+mj-lt"/>
              <a:buAutoNum type="arabicPeriod"/>
            </a:pPr>
            <a:r>
              <a:rPr lang="en-US" b="1" i="0" dirty="0">
                <a:solidFill>
                  <a:srgbClr val="333333"/>
                </a:solidFill>
                <a:effectLst/>
                <a:latin typeface="Open Sans" panose="020B0606030504020204" pitchFamily="34" charset="0"/>
              </a:rPr>
              <a:t>Cultivate </a:t>
            </a:r>
            <a:r>
              <a:rPr lang="en-US" b="0" i="0" dirty="0">
                <a:solidFill>
                  <a:srgbClr val="333333"/>
                </a:solidFill>
                <a:effectLst/>
                <a:latin typeface="Open Sans" panose="020B0606030504020204" pitchFamily="34" charset="0"/>
              </a:rPr>
              <a:t>by assisting groups to start and sustain their learning</a:t>
            </a:r>
          </a:p>
          <a:p>
            <a:pPr marL="514350" indent="-514350" algn="l" fontAlgn="base">
              <a:lnSpc>
                <a:spcPct val="120000"/>
              </a:lnSpc>
              <a:buFont typeface="+mj-lt"/>
              <a:buAutoNum type="arabicPeriod"/>
            </a:pPr>
            <a:r>
              <a:rPr lang="en-US" b="1" i="0" dirty="0">
                <a:solidFill>
                  <a:srgbClr val="333333"/>
                </a:solidFill>
                <a:effectLst/>
                <a:latin typeface="Open Sans" panose="020B0606030504020204" pitchFamily="34" charset="0"/>
              </a:rPr>
              <a:t>Encourage</a:t>
            </a:r>
            <a:r>
              <a:rPr lang="en-US" b="0" i="0" dirty="0">
                <a:solidFill>
                  <a:srgbClr val="333333"/>
                </a:solidFill>
                <a:effectLst/>
                <a:latin typeface="Open Sans" panose="020B0606030504020204" pitchFamily="34" charset="0"/>
              </a:rPr>
              <a:t> by promoting the work of members through discussion and sharing</a:t>
            </a:r>
          </a:p>
          <a:p>
            <a:pPr marL="514350" indent="-514350" algn="l" fontAlgn="base">
              <a:lnSpc>
                <a:spcPct val="120000"/>
              </a:lnSpc>
              <a:buFont typeface="+mj-lt"/>
              <a:buAutoNum type="arabicPeriod"/>
            </a:pPr>
            <a:r>
              <a:rPr lang="en-US" b="1" i="0" dirty="0">
                <a:solidFill>
                  <a:srgbClr val="333333"/>
                </a:solidFill>
                <a:effectLst/>
                <a:latin typeface="Open Sans" panose="020B0606030504020204" pitchFamily="34" charset="0"/>
              </a:rPr>
              <a:t>Integrate </a:t>
            </a:r>
            <a:r>
              <a:rPr lang="en-US" b="0" i="0" dirty="0">
                <a:solidFill>
                  <a:srgbClr val="333333"/>
                </a:solidFill>
                <a:effectLst/>
                <a:latin typeface="Open Sans" panose="020B0606030504020204" pitchFamily="34" charset="0"/>
              </a:rPr>
              <a:t>by encouraging members to use their new knowledge for real change in their own work.</a:t>
            </a:r>
          </a:p>
        </p:txBody>
      </p:sp>
      <p:sp>
        <p:nvSpPr>
          <p:cNvPr id="4" name="Slide Number Placeholder 3">
            <a:extLst>
              <a:ext uri="{FF2B5EF4-FFF2-40B4-BE49-F238E27FC236}">
                <a16:creationId xmlns:a16="http://schemas.microsoft.com/office/drawing/2014/main" id="{40124BCF-C98D-41A0-87D1-8E75B0AFB781}"/>
              </a:ext>
            </a:extLst>
          </p:cNvPr>
          <p:cNvSpPr>
            <a:spLocks noGrp="1"/>
          </p:cNvSpPr>
          <p:nvPr>
            <p:ph type="sldNum" sz="quarter" idx="12"/>
          </p:nvPr>
        </p:nvSpPr>
        <p:spPr>
          <a:xfrm>
            <a:off x="3191256" y="6356350"/>
            <a:ext cx="8162544" cy="365125"/>
          </a:xfrm>
        </p:spPr>
        <p:txBody>
          <a:bodyPr/>
          <a:lstStyle/>
          <a:p>
            <a:r>
              <a:rPr lang="en-US" dirty="0"/>
              <a:t> Wenger, E. (1998). </a:t>
            </a:r>
            <a:r>
              <a:rPr lang="en-US" i="1" dirty="0"/>
              <a:t>Communities of practice: learning, meaning, and identity. </a:t>
            </a:r>
            <a:r>
              <a:rPr lang="en-US" dirty="0"/>
              <a:t>New York: Cambridge University Press		</a:t>
            </a:r>
            <a:fld id="{DBFB53F7-4D87-E844-B31E-B7D266CDFB23}" type="slidenum">
              <a:rPr lang="en-US" smtClean="0"/>
              <a:t>40</a:t>
            </a:fld>
            <a:endParaRPr lang="en-US" dirty="0"/>
          </a:p>
        </p:txBody>
      </p:sp>
    </p:spTree>
    <p:extLst>
      <p:ext uri="{BB962C8B-B14F-4D97-AF65-F5344CB8AC3E}">
        <p14:creationId xmlns:p14="http://schemas.microsoft.com/office/powerpoint/2010/main" val="201623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393B3F-A2EA-0E08-2897-8E4005481A45}"/>
              </a:ext>
            </a:extLst>
          </p:cNvPr>
          <p:cNvSpPr>
            <a:spLocks noGrp="1"/>
          </p:cNvSpPr>
          <p:nvPr>
            <p:ph type="title"/>
          </p:nvPr>
        </p:nvSpPr>
        <p:spPr/>
        <p:txBody>
          <a:bodyPr>
            <a:normAutofit fontScale="90000"/>
          </a:bodyPr>
          <a:lstStyle/>
          <a:p>
            <a:pPr algn="l"/>
            <a:r>
              <a:rPr lang="en-US" dirty="0"/>
              <a:t>Change</a:t>
            </a:r>
          </a:p>
        </p:txBody>
      </p:sp>
      <p:sp>
        <p:nvSpPr>
          <p:cNvPr id="6" name="Text Placeholder 5">
            <a:extLst>
              <a:ext uri="{FF2B5EF4-FFF2-40B4-BE49-F238E27FC236}">
                <a16:creationId xmlns:a16="http://schemas.microsoft.com/office/drawing/2014/main" id="{85EA41A6-8917-BC5C-507D-AB90A0155F7A}"/>
              </a:ext>
            </a:extLst>
          </p:cNvPr>
          <p:cNvSpPr>
            <a:spLocks noGrp="1"/>
          </p:cNvSpPr>
          <p:nvPr>
            <p:ph type="body" sz="quarter" idx="13"/>
          </p:nvPr>
        </p:nvSpPr>
        <p:spPr>
          <a:xfrm>
            <a:off x="959644" y="1465421"/>
            <a:ext cx="10501312" cy="3927158"/>
          </a:xfrm>
        </p:spPr>
        <p:txBody>
          <a:bodyPr anchor="ctr">
            <a:noAutofit/>
          </a:bodyPr>
          <a:lstStyle/>
          <a:p>
            <a:pPr marL="0" indent="0" algn="ctr">
              <a:lnSpc>
                <a:spcPct val="160000"/>
              </a:lnSpc>
              <a:buNone/>
            </a:pPr>
            <a:r>
              <a:rPr lang="en-US" sz="3600" dirty="0"/>
              <a:t>Systems don’t change just because we identify them; </a:t>
            </a:r>
          </a:p>
          <a:p>
            <a:pPr marL="0" indent="0" algn="ctr">
              <a:lnSpc>
                <a:spcPct val="160000"/>
              </a:lnSpc>
              <a:buNone/>
            </a:pPr>
            <a:r>
              <a:rPr lang="en-US" sz="3600" dirty="0"/>
              <a:t>they change because we disrupt them. </a:t>
            </a:r>
          </a:p>
          <a:p>
            <a:pPr marL="0" indent="0" algn="ctr">
              <a:buNone/>
            </a:pPr>
            <a:endParaRPr lang="en-US" sz="3600" dirty="0"/>
          </a:p>
          <a:p>
            <a:pPr marL="0" indent="0" algn="ctr">
              <a:buNone/>
            </a:pPr>
            <a:r>
              <a:rPr lang="en-US" sz="3600" dirty="0"/>
              <a:t>- Cornelius Minor</a:t>
            </a:r>
          </a:p>
          <a:p>
            <a:pPr marL="0" indent="0" algn="ctr">
              <a:buNone/>
            </a:pPr>
            <a:endParaRPr lang="en-US" sz="1000" dirty="0"/>
          </a:p>
          <a:p>
            <a:pPr marL="0" indent="0" algn="ctr">
              <a:buNone/>
            </a:pPr>
            <a:endParaRPr lang="en-US" sz="1000" dirty="0"/>
          </a:p>
          <a:p>
            <a:pPr marL="0" indent="0" algn="ctr">
              <a:buNone/>
            </a:pPr>
            <a:r>
              <a:rPr lang="en-US" sz="1300" dirty="0"/>
              <a:t>Minor, Cornelius. (2019). </a:t>
            </a:r>
            <a:r>
              <a:rPr lang="en-US" sz="1300" i="1" dirty="0"/>
              <a:t>We got this. Equity, access, and the quest to be who our students need us to be.</a:t>
            </a:r>
            <a:r>
              <a:rPr lang="en-US" sz="1300" dirty="0"/>
              <a:t> Portsmouth, NH: Heinemann. </a:t>
            </a:r>
          </a:p>
        </p:txBody>
      </p:sp>
      <p:sp>
        <p:nvSpPr>
          <p:cNvPr id="4" name="Slide Number Placeholder 3">
            <a:extLst>
              <a:ext uri="{FF2B5EF4-FFF2-40B4-BE49-F238E27FC236}">
                <a16:creationId xmlns:a16="http://schemas.microsoft.com/office/drawing/2014/main" id="{CDA4231D-A639-0957-E787-069A9A6C82C4}"/>
              </a:ext>
            </a:extLst>
          </p:cNvPr>
          <p:cNvSpPr>
            <a:spLocks noGrp="1"/>
          </p:cNvSpPr>
          <p:nvPr>
            <p:ph type="sldNum" sz="quarter" idx="12"/>
          </p:nvPr>
        </p:nvSpPr>
        <p:spPr/>
        <p:txBody>
          <a:bodyPr/>
          <a:lstStyle/>
          <a:p>
            <a:fld id="{1AF6F2DA-B01E-0F4A-9C3D-CC5E8B20FA62}" type="slidenum">
              <a:rPr lang="en-US" smtClean="0"/>
              <a:pPr/>
              <a:t>5</a:t>
            </a:fld>
            <a:endParaRPr lang="en-US"/>
          </a:p>
        </p:txBody>
      </p:sp>
    </p:spTree>
    <p:extLst>
      <p:ext uri="{BB962C8B-B14F-4D97-AF65-F5344CB8AC3E}">
        <p14:creationId xmlns:p14="http://schemas.microsoft.com/office/powerpoint/2010/main" val="297354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D107D-5C23-5D55-B34F-4C0E628BF161}"/>
              </a:ext>
            </a:extLst>
          </p:cNvPr>
          <p:cNvSpPr>
            <a:spLocks noGrp="1"/>
          </p:cNvSpPr>
          <p:nvPr>
            <p:ph type="title"/>
          </p:nvPr>
        </p:nvSpPr>
        <p:spPr>
          <a:xfrm>
            <a:off x="831850" y="1498723"/>
            <a:ext cx="10515600" cy="2852737"/>
          </a:xfrm>
        </p:spPr>
        <p:txBody>
          <a:bodyPr>
            <a:normAutofit/>
          </a:bodyPr>
          <a:lstStyle/>
          <a:p>
            <a:pPr algn="l"/>
            <a:r>
              <a:rPr lang="en-US" sz="5100" dirty="0"/>
              <a:t>Developing a Job Seeker Profile and Effective Use of Situational Assessments</a:t>
            </a:r>
          </a:p>
        </p:txBody>
      </p:sp>
      <p:sp>
        <p:nvSpPr>
          <p:cNvPr id="3" name="Subtitle 2">
            <a:extLst>
              <a:ext uri="{FF2B5EF4-FFF2-40B4-BE49-F238E27FC236}">
                <a16:creationId xmlns:a16="http://schemas.microsoft.com/office/drawing/2014/main" id="{DA303603-A188-AD03-14FD-B6F9720BA8F7}"/>
              </a:ext>
            </a:extLst>
          </p:cNvPr>
          <p:cNvSpPr>
            <a:spLocks noGrp="1"/>
          </p:cNvSpPr>
          <p:nvPr>
            <p:ph type="body" idx="1"/>
          </p:nvPr>
        </p:nvSpPr>
        <p:spPr/>
        <p:txBody>
          <a:bodyPr>
            <a:noAutofit/>
          </a:bodyPr>
          <a:lstStyle/>
          <a:p>
            <a:pPr algn="l">
              <a:spcBef>
                <a:spcPts val="0"/>
              </a:spcBef>
            </a:pPr>
            <a:r>
              <a:rPr lang="en-US" sz="2200" dirty="0">
                <a:solidFill>
                  <a:schemeClr val="accent2">
                    <a:lumMod val="75000"/>
                  </a:schemeClr>
                </a:solidFill>
              </a:rPr>
              <a:t>Vicki Brooke, M.Ed.</a:t>
            </a:r>
          </a:p>
          <a:p>
            <a:pPr algn="l">
              <a:spcBef>
                <a:spcPts val="0"/>
              </a:spcBef>
            </a:pPr>
            <a:r>
              <a:rPr lang="en-US" sz="2200" dirty="0">
                <a:solidFill>
                  <a:schemeClr val="accent2">
                    <a:lumMod val="75000"/>
                  </a:schemeClr>
                </a:solidFill>
              </a:rPr>
              <a:t>Consultant</a:t>
            </a:r>
          </a:p>
        </p:txBody>
      </p:sp>
    </p:spTree>
    <p:extLst>
      <p:ext uri="{BB962C8B-B14F-4D97-AF65-F5344CB8AC3E}">
        <p14:creationId xmlns:p14="http://schemas.microsoft.com/office/powerpoint/2010/main" val="336153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1F0E6-D21D-6640-C0C2-0CF0B8E7E94B}"/>
              </a:ext>
            </a:extLst>
          </p:cNvPr>
          <p:cNvSpPr>
            <a:spLocks noGrp="1"/>
          </p:cNvSpPr>
          <p:nvPr>
            <p:ph type="title"/>
          </p:nvPr>
        </p:nvSpPr>
        <p:spPr>
          <a:xfrm>
            <a:off x="0" y="587864"/>
            <a:ext cx="12192000" cy="1325563"/>
          </a:xfrm>
        </p:spPr>
        <p:txBody>
          <a:bodyPr vert="horz" lIns="91440" tIns="45720" rIns="91440" bIns="45720" rtlCol="0" anchor="t">
            <a:normAutofit/>
          </a:bodyPr>
          <a:lstStyle/>
          <a:p>
            <a:r>
              <a:rPr lang="en-US" sz="4400" kern="1200" dirty="0">
                <a:latin typeface="+mj-lt"/>
                <a:ea typeface="+mj-ea"/>
                <a:cs typeface="+mj-cs"/>
              </a:rPr>
              <a:t>Phases of Supported Employment</a:t>
            </a:r>
          </a:p>
        </p:txBody>
      </p:sp>
      <p:sp>
        <p:nvSpPr>
          <p:cNvPr id="8" name="Content Placeholder 7">
            <a:extLst>
              <a:ext uri="{FF2B5EF4-FFF2-40B4-BE49-F238E27FC236}">
                <a16:creationId xmlns:a16="http://schemas.microsoft.com/office/drawing/2014/main" id="{7E205A34-03FE-BBC1-C0BB-04BDEBCD5F83}"/>
              </a:ext>
            </a:extLst>
          </p:cNvPr>
          <p:cNvSpPr>
            <a:spLocks noGrp="1"/>
          </p:cNvSpPr>
          <p:nvPr>
            <p:ph idx="1"/>
          </p:nvPr>
        </p:nvSpPr>
        <p:spPr>
          <a:xfrm>
            <a:off x="677333" y="1440560"/>
            <a:ext cx="10676467" cy="4022393"/>
          </a:xfrm>
          <a:noFill/>
          <a:ln>
            <a:solidFill>
              <a:schemeClr val="tx1"/>
            </a:solidFill>
          </a:ln>
        </p:spPr>
        <p:txBody>
          <a:bodyPr vert="horz" lIns="91440" tIns="45720" rIns="91440" bIns="45720" rtlCol="0">
            <a:noAutofit/>
          </a:bodyPr>
          <a:lstStyle/>
          <a:p>
            <a:pPr>
              <a:spcBef>
                <a:spcPts val="0"/>
              </a:spcBef>
              <a:spcAft>
                <a:spcPts val="0"/>
              </a:spcAft>
            </a:pPr>
            <a:r>
              <a:rPr lang="en-US" sz="2800" b="1" i="0" u="none" strike="noStrike" dirty="0">
                <a:effectLst/>
              </a:rPr>
              <a:t>Job Seeker Profile</a:t>
            </a:r>
            <a:endParaRPr lang="en-US" sz="2800" b="0" dirty="0">
              <a:effectLst/>
            </a:endParaRPr>
          </a:p>
          <a:p>
            <a:pPr marL="838200" fontAlgn="base">
              <a:spcBef>
                <a:spcPts val="0"/>
              </a:spcBef>
              <a:spcAft>
                <a:spcPts val="0"/>
              </a:spcAft>
            </a:pPr>
            <a:r>
              <a:rPr lang="en-US" sz="2800" b="0" i="0" u="none" strike="noStrike" dirty="0">
                <a:effectLst/>
              </a:rPr>
              <a:t>Person Centered and Assessment Driven</a:t>
            </a:r>
          </a:p>
          <a:p>
            <a:pPr>
              <a:spcBef>
                <a:spcPts val="0"/>
              </a:spcBef>
              <a:spcAft>
                <a:spcPts val="0"/>
              </a:spcAft>
            </a:pPr>
            <a:r>
              <a:rPr lang="en-US" sz="2800" b="1" i="0" u="none" strike="noStrike" dirty="0">
                <a:effectLst/>
              </a:rPr>
              <a:t>Job Development</a:t>
            </a:r>
            <a:endParaRPr lang="en-US" sz="2800" b="0" dirty="0">
              <a:effectLst/>
            </a:endParaRPr>
          </a:p>
          <a:p>
            <a:pPr marL="838200" fontAlgn="base">
              <a:spcBef>
                <a:spcPts val="0"/>
              </a:spcBef>
              <a:spcAft>
                <a:spcPts val="0"/>
              </a:spcAft>
            </a:pPr>
            <a:r>
              <a:rPr lang="en-US" sz="2800" b="0" i="0" u="none" strike="noStrike" dirty="0">
                <a:effectLst/>
              </a:rPr>
              <a:t>Informed by Job Seeker Profile</a:t>
            </a:r>
          </a:p>
          <a:p>
            <a:pPr>
              <a:spcBef>
                <a:spcPts val="0"/>
              </a:spcBef>
              <a:spcAft>
                <a:spcPts val="0"/>
              </a:spcAft>
            </a:pPr>
            <a:r>
              <a:rPr lang="en-US" sz="2800" b="1" i="0" u="none" strike="noStrike" dirty="0">
                <a:effectLst/>
              </a:rPr>
              <a:t>Job Site Training &amp; Support</a:t>
            </a:r>
            <a:endParaRPr lang="en-US" sz="2800" b="0" dirty="0">
              <a:effectLst/>
            </a:endParaRPr>
          </a:p>
          <a:p>
            <a:pPr marL="838200" fontAlgn="base">
              <a:spcBef>
                <a:spcPts val="0"/>
              </a:spcBef>
              <a:spcAft>
                <a:spcPts val="0"/>
              </a:spcAft>
            </a:pPr>
            <a:r>
              <a:rPr lang="en-US" sz="2800" b="0" i="0" u="none" strike="noStrike" dirty="0">
                <a:effectLst/>
              </a:rPr>
              <a:t>Individualized, Behavior Supports, Identification of Natural Supports </a:t>
            </a:r>
          </a:p>
          <a:p>
            <a:pPr>
              <a:spcBef>
                <a:spcPts val="0"/>
              </a:spcBef>
              <a:spcAft>
                <a:spcPts val="0"/>
              </a:spcAft>
            </a:pPr>
            <a:r>
              <a:rPr lang="en-US" sz="2800" b="1" i="0" u="none" strike="noStrike" dirty="0">
                <a:effectLst/>
              </a:rPr>
              <a:t>Follow Along</a:t>
            </a:r>
            <a:endParaRPr lang="en-US" sz="2800" b="0" dirty="0">
              <a:effectLst/>
            </a:endParaRPr>
          </a:p>
          <a:p>
            <a:pPr marL="838200" fontAlgn="base">
              <a:spcBef>
                <a:spcPts val="0"/>
              </a:spcBef>
              <a:spcAft>
                <a:spcPts val="0"/>
              </a:spcAft>
            </a:pPr>
            <a:r>
              <a:rPr lang="en-US" sz="2800" b="0" i="0" u="none" strike="noStrike" dirty="0">
                <a:effectLst/>
              </a:rPr>
              <a:t>Changes in Task, Management or Natural Supports</a:t>
            </a:r>
          </a:p>
          <a:p>
            <a:pPr marL="838200" fontAlgn="base">
              <a:spcBef>
                <a:spcPts val="0"/>
              </a:spcBef>
              <a:spcAft>
                <a:spcPts val="0"/>
              </a:spcAft>
            </a:pPr>
            <a:r>
              <a:rPr lang="en-US" sz="2800" b="0" i="0" u="none" strike="noStrike" dirty="0">
                <a:effectLst/>
              </a:rPr>
              <a:t>Not Time Limited</a:t>
            </a:r>
          </a:p>
          <a:p>
            <a:endParaRPr lang="en-US" sz="2800" dirty="0"/>
          </a:p>
        </p:txBody>
      </p:sp>
      <p:sp>
        <p:nvSpPr>
          <p:cNvPr id="2" name="Footer Placeholder 1">
            <a:extLst>
              <a:ext uri="{FF2B5EF4-FFF2-40B4-BE49-F238E27FC236}">
                <a16:creationId xmlns:a16="http://schemas.microsoft.com/office/drawing/2014/main" id="{98CC51F6-785C-4CB5-8AD1-D2ABD3F71C8F}"/>
              </a:ext>
            </a:extLst>
          </p:cNvPr>
          <p:cNvSpPr>
            <a:spLocks noGrp="1"/>
          </p:cNvSpPr>
          <p:nvPr>
            <p:ph type="ftr" sz="quarter" idx="11"/>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(V. Brooke,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3147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8DE2-4630-74FD-1BB2-EB6EA3004E81}"/>
              </a:ext>
            </a:extLst>
          </p:cNvPr>
          <p:cNvSpPr>
            <a:spLocks noGrp="1"/>
          </p:cNvSpPr>
          <p:nvPr>
            <p:ph type="title"/>
          </p:nvPr>
        </p:nvSpPr>
        <p:spPr>
          <a:xfrm>
            <a:off x="0" y="129641"/>
            <a:ext cx="12192000" cy="1185982"/>
          </a:xfrm>
        </p:spPr>
        <p:txBody>
          <a:bodyPr>
            <a:normAutofit/>
          </a:bodyPr>
          <a:lstStyle/>
          <a:p>
            <a:r>
              <a:rPr lang="en-US" sz="4400" i="0" u="none" strike="noStrike" dirty="0">
                <a:effectLst/>
                <a:cs typeface="Times New Roman" panose="02020603050405020304" pitchFamily="18" charset="0"/>
              </a:rPr>
              <a:t>What Happens In Each Phase?</a:t>
            </a:r>
            <a:endParaRPr lang="en-US" sz="44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720EE359-8107-DAA7-963D-8A20B45CF04D}"/>
              </a:ext>
            </a:extLst>
          </p:cNvPr>
          <p:cNvSpPr>
            <a:spLocks noGrp="1"/>
          </p:cNvSpPr>
          <p:nvPr>
            <p:ph idx="1"/>
          </p:nvPr>
        </p:nvSpPr>
        <p:spPr>
          <a:xfrm>
            <a:off x="677333" y="1315623"/>
            <a:ext cx="11127804" cy="5159675"/>
          </a:xfrm>
        </p:spPr>
        <p:txBody>
          <a:bodyPr>
            <a:noAutofit/>
          </a:bodyPr>
          <a:lstStyle/>
          <a:p>
            <a:pPr marL="0" indent="0" rtl="0">
              <a:spcBef>
                <a:spcPts val="0"/>
              </a:spcBef>
              <a:spcAft>
                <a:spcPts val="0"/>
              </a:spcAft>
              <a:buNone/>
            </a:pPr>
            <a:r>
              <a:rPr lang="en-US" sz="2000" b="1" i="0" u="none" strike="noStrike" dirty="0">
                <a:solidFill>
                  <a:schemeClr val="tx1"/>
                </a:solidFill>
                <a:effectLst/>
              </a:rPr>
              <a:t>Job Development</a:t>
            </a:r>
            <a:endParaRPr lang="en-US" sz="2000" b="0" dirty="0">
              <a:solidFill>
                <a:schemeClr val="tx1"/>
              </a:solidFill>
              <a:effectLst/>
            </a:endParaRPr>
          </a:p>
          <a:p>
            <a:pPr marL="287338" indent="-342900" rtl="0" fontAlgn="base">
              <a:spcBef>
                <a:spcPts val="0"/>
              </a:spcBef>
              <a:spcAft>
                <a:spcPts val="0"/>
              </a:spcAft>
            </a:pPr>
            <a:r>
              <a:rPr lang="en-US" sz="2000" b="1" i="0" u="none" strike="noStrike" dirty="0">
                <a:solidFill>
                  <a:schemeClr val="tx1"/>
                </a:solidFill>
                <a:effectLst/>
              </a:rPr>
              <a:t>Supported by a job coach</a:t>
            </a:r>
          </a:p>
          <a:p>
            <a:pPr marL="287338" indent="-342900" rtl="0" fontAlgn="base">
              <a:spcBef>
                <a:spcPts val="0"/>
              </a:spcBef>
              <a:spcAft>
                <a:spcPts val="0"/>
              </a:spcAft>
            </a:pPr>
            <a:r>
              <a:rPr lang="en-US" sz="2000" b="0" i="0" u="none" strike="noStrike" dirty="0">
                <a:solidFill>
                  <a:schemeClr val="tx1"/>
                </a:solidFill>
                <a:effectLst/>
              </a:rPr>
              <a:t>Finding CIE in the community.  </a:t>
            </a:r>
          </a:p>
          <a:p>
            <a:pPr marL="287338" indent="-342900" rtl="0" fontAlgn="base">
              <a:spcBef>
                <a:spcPts val="0"/>
              </a:spcBef>
              <a:spcAft>
                <a:spcPts val="0"/>
              </a:spcAft>
            </a:pPr>
            <a:r>
              <a:rPr lang="en-US" sz="2000" b="0" i="0" u="none" strike="noStrike" dirty="0">
                <a:solidFill>
                  <a:schemeClr val="tx1"/>
                </a:solidFill>
                <a:effectLst/>
              </a:rPr>
              <a:t>Meet the needs of the business &amp; the strengths of the job seeker</a:t>
            </a:r>
          </a:p>
          <a:p>
            <a:pPr marL="0" indent="0" rtl="0">
              <a:spcBef>
                <a:spcPts val="0"/>
              </a:spcBef>
              <a:spcAft>
                <a:spcPts val="0"/>
              </a:spcAft>
              <a:buNone/>
            </a:pPr>
            <a:endParaRPr lang="en-US" sz="2000" i="0" u="none" strike="noStrike" dirty="0"/>
          </a:p>
          <a:p>
            <a:pPr marL="0" indent="0" rtl="0">
              <a:spcBef>
                <a:spcPts val="0"/>
              </a:spcBef>
              <a:spcAft>
                <a:spcPts val="0"/>
              </a:spcAft>
              <a:buNone/>
            </a:pPr>
            <a:r>
              <a:rPr lang="en-US" sz="2000" b="1" i="0" u="none" strike="noStrike" dirty="0">
                <a:solidFill>
                  <a:schemeClr val="tx1"/>
                </a:solidFill>
                <a:effectLst/>
              </a:rPr>
              <a:t>Job Site Training</a:t>
            </a:r>
            <a:endParaRPr lang="en-US" sz="2000" b="0" dirty="0">
              <a:solidFill>
                <a:schemeClr val="tx1"/>
              </a:solidFill>
              <a:effectLst/>
            </a:endParaRPr>
          </a:p>
          <a:p>
            <a:pPr marL="287338" indent="-342900" rtl="0" fontAlgn="base">
              <a:spcBef>
                <a:spcPts val="0"/>
              </a:spcBef>
              <a:spcAft>
                <a:spcPts val="0"/>
              </a:spcAft>
            </a:pPr>
            <a:r>
              <a:rPr lang="en-US" sz="2000" b="1" i="0" u="none" strike="noStrike" dirty="0">
                <a:solidFill>
                  <a:schemeClr val="tx1"/>
                </a:solidFill>
                <a:effectLst/>
              </a:rPr>
              <a:t>Supported by a job coach</a:t>
            </a:r>
          </a:p>
          <a:p>
            <a:pPr marL="287338" indent="-342900" rtl="0" fontAlgn="base">
              <a:spcBef>
                <a:spcPts val="0"/>
              </a:spcBef>
              <a:spcAft>
                <a:spcPts val="0"/>
              </a:spcAft>
            </a:pPr>
            <a:r>
              <a:rPr lang="en-US" sz="2000" b="0" i="0" u="none" strike="noStrike" dirty="0">
                <a:solidFill>
                  <a:schemeClr val="tx1"/>
                </a:solidFill>
                <a:effectLst/>
              </a:rPr>
              <a:t>Learning job skills, workplace culture, appropriate behavior, identifying new tasks that can be learned</a:t>
            </a:r>
          </a:p>
          <a:p>
            <a:pPr marL="287338" indent="-342900" rtl="0" fontAlgn="base">
              <a:spcBef>
                <a:spcPts val="0"/>
              </a:spcBef>
              <a:spcAft>
                <a:spcPts val="0"/>
              </a:spcAft>
            </a:pPr>
            <a:r>
              <a:rPr lang="en-US" sz="2000" b="0" i="0" u="none" strike="noStrike" dirty="0">
                <a:solidFill>
                  <a:schemeClr val="tx1"/>
                </a:solidFill>
                <a:effectLst/>
              </a:rPr>
              <a:t>Job coach provides intensive support at outset, decreases time as independence is reached </a:t>
            </a:r>
          </a:p>
          <a:p>
            <a:pPr rtl="0" fontAlgn="base">
              <a:spcBef>
                <a:spcPts val="0"/>
              </a:spcBef>
              <a:spcAft>
                <a:spcPts val="0"/>
              </a:spcAft>
            </a:pPr>
            <a:endParaRPr lang="en-US" sz="2000" b="0" i="0" u="none" strike="noStrike" dirty="0">
              <a:solidFill>
                <a:schemeClr val="tx1"/>
              </a:solidFill>
              <a:effectLst/>
            </a:endParaRPr>
          </a:p>
          <a:p>
            <a:pPr marL="0" indent="0" rtl="0">
              <a:spcBef>
                <a:spcPts val="0"/>
              </a:spcBef>
              <a:spcAft>
                <a:spcPts val="0"/>
              </a:spcAft>
              <a:buNone/>
            </a:pPr>
            <a:r>
              <a:rPr lang="en-US" sz="2000" b="1" i="0" u="none" strike="noStrike" dirty="0">
                <a:solidFill>
                  <a:schemeClr val="tx1"/>
                </a:solidFill>
                <a:effectLst/>
              </a:rPr>
              <a:t>Follow Along Support</a:t>
            </a:r>
            <a:endParaRPr lang="en-US" sz="2000" b="0" dirty="0">
              <a:solidFill>
                <a:schemeClr val="tx1"/>
              </a:solidFill>
              <a:effectLst/>
            </a:endParaRPr>
          </a:p>
          <a:p>
            <a:pPr marL="287338" indent="-342900" rtl="0" fontAlgn="base">
              <a:spcBef>
                <a:spcPts val="0"/>
              </a:spcBef>
              <a:spcAft>
                <a:spcPts val="0"/>
              </a:spcAft>
            </a:pPr>
            <a:r>
              <a:rPr lang="en-US" sz="2000" b="1" i="0" u="none" strike="noStrike" dirty="0">
                <a:solidFill>
                  <a:schemeClr val="tx1"/>
                </a:solidFill>
                <a:effectLst/>
              </a:rPr>
              <a:t>The Job Coach never really leaves</a:t>
            </a:r>
          </a:p>
          <a:p>
            <a:pPr marL="287338" indent="-342900" rtl="0" fontAlgn="base">
              <a:spcBef>
                <a:spcPts val="0"/>
              </a:spcBef>
              <a:spcAft>
                <a:spcPts val="0"/>
              </a:spcAft>
            </a:pPr>
            <a:r>
              <a:rPr lang="en-US" sz="2000" b="0" i="0" u="none" strike="noStrike" dirty="0">
                <a:solidFill>
                  <a:schemeClr val="tx1"/>
                </a:solidFill>
                <a:effectLst/>
              </a:rPr>
              <a:t>Employee is stable on their job, but job coach continues to check in with employee and employer to ensure satisfaction, provide support as needed, identify areas of growth, assist in meetings and evaluations</a:t>
            </a:r>
          </a:p>
          <a:p>
            <a:endParaRPr lang="en-US" sz="2100" dirty="0">
              <a:solidFill>
                <a:schemeClr val="tx1"/>
              </a:solidFill>
            </a:endParaRPr>
          </a:p>
        </p:txBody>
      </p:sp>
      <p:sp>
        <p:nvSpPr>
          <p:cNvPr id="5" name="Footer Placeholder 1">
            <a:extLst>
              <a:ext uri="{FF2B5EF4-FFF2-40B4-BE49-F238E27FC236}">
                <a16:creationId xmlns:a16="http://schemas.microsoft.com/office/drawing/2014/main" id="{2DFE01C8-30FA-98F5-7DA3-B6E1638C094A}"/>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92968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3" y="377053"/>
            <a:ext cx="10183706" cy="1320800"/>
          </a:xfrm>
        </p:spPr>
        <p:txBody>
          <a:bodyPr>
            <a:noAutofit/>
          </a:bodyPr>
          <a:lstStyle/>
          <a:p>
            <a:r>
              <a:rPr lang="en-US" sz="4400" dirty="0"/>
              <a:t>Phase 1: </a:t>
            </a:r>
            <a:br>
              <a:rPr lang="en-US" sz="4400" dirty="0"/>
            </a:br>
            <a:r>
              <a:rPr lang="en-US" sz="4400" dirty="0"/>
              <a:t>Building a Job Seeker Profile</a:t>
            </a:r>
          </a:p>
        </p:txBody>
      </p:sp>
      <p:sp>
        <p:nvSpPr>
          <p:cNvPr id="3" name="Content Placeholder 2">
            <a:extLst>
              <a:ext uri="{FF2B5EF4-FFF2-40B4-BE49-F238E27FC236}">
                <a16:creationId xmlns:a16="http://schemas.microsoft.com/office/drawing/2014/main" id="{62E173E8-3044-7325-99B3-BC74376015C9}"/>
              </a:ext>
            </a:extLst>
          </p:cNvPr>
          <p:cNvSpPr>
            <a:spLocks noGrp="1"/>
          </p:cNvSpPr>
          <p:nvPr>
            <p:ph idx="1"/>
          </p:nvPr>
        </p:nvSpPr>
        <p:spPr>
          <a:xfrm>
            <a:off x="1044338" y="1834962"/>
            <a:ext cx="10470329" cy="3935281"/>
          </a:xfrm>
        </p:spPr>
        <p:txBody>
          <a:bodyPr>
            <a:noAutofit/>
          </a:bodyPr>
          <a:lstStyle/>
          <a:p>
            <a:pPr rtl="0">
              <a:spcBef>
                <a:spcPts val="0"/>
              </a:spcBef>
              <a:spcAft>
                <a:spcPts val="0"/>
              </a:spcAft>
            </a:pPr>
            <a:r>
              <a:rPr lang="en-US" sz="2500" b="1" i="0" u="none" strike="noStrike" dirty="0">
                <a:solidFill>
                  <a:schemeClr val="tx1"/>
                </a:solidFill>
                <a:effectLst/>
                <a:cs typeface="Times New Roman" panose="02020603050405020304" pitchFamily="18" charset="0"/>
              </a:rPr>
              <a:t>Critical first step</a:t>
            </a:r>
            <a:endParaRPr lang="en-US" sz="2500" b="0" dirty="0">
              <a:solidFill>
                <a:schemeClr val="tx1"/>
              </a:solidFill>
              <a:effectLst/>
              <a:cs typeface="Times New Roman" panose="02020603050405020304" pitchFamily="18" charset="0"/>
            </a:endParaRPr>
          </a:p>
          <a:p>
            <a:pPr marL="812800" rtl="0" fontAlgn="base">
              <a:spcBef>
                <a:spcPts val="0"/>
              </a:spcBef>
              <a:spcAft>
                <a:spcPts val="0"/>
              </a:spcAft>
              <a:buFont typeface="Arial" panose="020B0604020202020204" pitchFamily="34" charset="0"/>
              <a:buChar char="•"/>
            </a:pPr>
            <a:r>
              <a:rPr lang="en-US" sz="2500" b="0" i="0" u="none" strike="noStrike" dirty="0">
                <a:solidFill>
                  <a:schemeClr val="tx1"/>
                </a:solidFill>
                <a:effectLst/>
                <a:cs typeface="Times New Roman" panose="02020603050405020304" pitchFamily="18" charset="0"/>
              </a:rPr>
              <a:t>Learn about individual’s interests, skills and abilities</a:t>
            </a:r>
            <a:br>
              <a:rPr lang="en-US" sz="2500" b="0" i="0" u="none" strike="noStrike" dirty="0">
                <a:solidFill>
                  <a:schemeClr val="tx1"/>
                </a:solidFill>
                <a:effectLst/>
                <a:cs typeface="Times New Roman" panose="02020603050405020304" pitchFamily="18" charset="0"/>
              </a:rPr>
            </a:br>
            <a:endParaRPr lang="en-US" sz="2500" b="0" i="0" u="none" strike="noStrike" dirty="0">
              <a:solidFill>
                <a:schemeClr val="tx1"/>
              </a:solidFill>
              <a:effectLst/>
              <a:cs typeface="Times New Roman" panose="02020603050405020304" pitchFamily="18" charset="0"/>
            </a:endParaRPr>
          </a:p>
          <a:p>
            <a:pPr rtl="0">
              <a:spcBef>
                <a:spcPts val="0"/>
              </a:spcBef>
              <a:spcAft>
                <a:spcPts val="0"/>
              </a:spcAft>
            </a:pPr>
            <a:r>
              <a:rPr lang="en-US" sz="2500" b="1" i="0" u="none" strike="noStrike" dirty="0">
                <a:solidFill>
                  <a:schemeClr val="tx1"/>
                </a:solidFill>
                <a:effectLst/>
                <a:cs typeface="Times New Roman" panose="02020603050405020304" pitchFamily="18" charset="0"/>
              </a:rPr>
              <a:t>Variety of Interviews</a:t>
            </a:r>
            <a:endParaRPr lang="en-US" sz="2500" b="0" dirty="0">
              <a:solidFill>
                <a:schemeClr val="tx1"/>
              </a:solidFill>
              <a:effectLst/>
              <a:cs typeface="Times New Roman" panose="02020603050405020304" pitchFamily="18" charset="0"/>
            </a:endParaRPr>
          </a:p>
          <a:p>
            <a:pPr marL="812800" rtl="0" fontAlgn="base">
              <a:spcBef>
                <a:spcPts val="0"/>
              </a:spcBef>
              <a:spcAft>
                <a:spcPts val="0"/>
              </a:spcAft>
              <a:buFont typeface="Arial" panose="020B0604020202020204" pitchFamily="34" charset="0"/>
              <a:buChar char="•"/>
            </a:pPr>
            <a:r>
              <a:rPr lang="en-US" sz="2500" dirty="0">
                <a:solidFill>
                  <a:schemeClr val="tx1"/>
                </a:solidFill>
                <a:cs typeface="Times New Roman" panose="02020603050405020304" pitchFamily="18" charset="0"/>
              </a:rPr>
              <a:t>Job Seeker</a:t>
            </a:r>
            <a:endParaRPr lang="en-US" sz="2500" b="0" i="0" u="none" strike="noStrike" dirty="0">
              <a:solidFill>
                <a:schemeClr val="tx1"/>
              </a:solidFill>
              <a:effectLst/>
              <a:cs typeface="Times New Roman" panose="02020603050405020304" pitchFamily="18" charset="0"/>
            </a:endParaRPr>
          </a:p>
          <a:p>
            <a:pPr marL="812800" rtl="0" fontAlgn="base">
              <a:spcBef>
                <a:spcPts val="0"/>
              </a:spcBef>
              <a:spcAft>
                <a:spcPts val="0"/>
              </a:spcAft>
              <a:buFont typeface="Arial" panose="020B0604020202020204" pitchFamily="34" charset="0"/>
              <a:buChar char="•"/>
            </a:pPr>
            <a:r>
              <a:rPr lang="en-US" sz="2500" b="0" i="0" u="none" strike="noStrike" dirty="0">
                <a:solidFill>
                  <a:schemeClr val="tx1"/>
                </a:solidFill>
                <a:effectLst/>
                <a:cs typeface="Times New Roman" panose="02020603050405020304" pitchFamily="18" charset="0"/>
              </a:rPr>
              <a:t>Family</a:t>
            </a:r>
          </a:p>
          <a:p>
            <a:pPr marL="812800" rtl="0" fontAlgn="base">
              <a:spcBef>
                <a:spcPts val="0"/>
              </a:spcBef>
              <a:spcAft>
                <a:spcPts val="0"/>
              </a:spcAft>
              <a:buFont typeface="Arial" panose="020B0604020202020204" pitchFamily="34" charset="0"/>
              <a:buChar char="•"/>
            </a:pPr>
            <a:r>
              <a:rPr lang="en-US" sz="2500" b="0" i="0" u="none" strike="noStrike" dirty="0">
                <a:solidFill>
                  <a:schemeClr val="tx1"/>
                </a:solidFill>
                <a:effectLst/>
                <a:cs typeface="Times New Roman" panose="02020603050405020304" pitchFamily="18" charset="0"/>
              </a:rPr>
              <a:t>Other Supports</a:t>
            </a:r>
            <a:br>
              <a:rPr lang="en-US" sz="2500" b="0" i="0" u="none" strike="noStrike" dirty="0">
                <a:solidFill>
                  <a:schemeClr val="tx1"/>
                </a:solidFill>
                <a:effectLst/>
                <a:cs typeface="Times New Roman" panose="02020603050405020304" pitchFamily="18" charset="0"/>
              </a:rPr>
            </a:br>
            <a:endParaRPr lang="en-US" sz="2500" b="0" i="0" u="none" strike="noStrike" dirty="0">
              <a:solidFill>
                <a:schemeClr val="tx1"/>
              </a:solidFill>
              <a:effectLst/>
              <a:cs typeface="Times New Roman" panose="02020603050405020304" pitchFamily="18" charset="0"/>
            </a:endParaRPr>
          </a:p>
          <a:p>
            <a:pPr rtl="0">
              <a:spcBef>
                <a:spcPts val="0"/>
              </a:spcBef>
              <a:spcAft>
                <a:spcPts val="0"/>
              </a:spcAft>
            </a:pPr>
            <a:r>
              <a:rPr lang="en-US" sz="2500" b="1" i="0" u="none" strike="noStrike" dirty="0">
                <a:solidFill>
                  <a:schemeClr val="tx1"/>
                </a:solidFill>
                <a:effectLst/>
                <a:cs typeface="Times New Roman" panose="02020603050405020304" pitchFamily="18" charset="0"/>
              </a:rPr>
              <a:t>Observations</a:t>
            </a:r>
            <a:endParaRPr lang="en-US" sz="2500" b="0" dirty="0">
              <a:solidFill>
                <a:schemeClr val="tx1"/>
              </a:solidFill>
              <a:effectLst/>
              <a:cs typeface="Times New Roman" panose="02020603050405020304" pitchFamily="18" charset="0"/>
            </a:endParaRPr>
          </a:p>
          <a:p>
            <a:pPr marL="812800" rtl="0" fontAlgn="base">
              <a:spcBef>
                <a:spcPts val="0"/>
              </a:spcBef>
              <a:spcAft>
                <a:spcPts val="0"/>
              </a:spcAft>
              <a:buFont typeface="Arial" panose="020B0604020202020204" pitchFamily="34" charset="0"/>
              <a:buChar char="•"/>
            </a:pPr>
            <a:r>
              <a:rPr lang="en-US" sz="2500" b="0" i="0" u="none" strike="noStrike" dirty="0">
                <a:solidFill>
                  <a:schemeClr val="tx1"/>
                </a:solidFill>
                <a:effectLst/>
                <a:cs typeface="Times New Roman" panose="02020603050405020304" pitchFamily="18" charset="0"/>
              </a:rPr>
              <a:t>Community Assessments</a:t>
            </a:r>
          </a:p>
          <a:p>
            <a:pPr marL="812800" rtl="0" fontAlgn="base">
              <a:spcBef>
                <a:spcPts val="0"/>
              </a:spcBef>
              <a:spcAft>
                <a:spcPts val="0"/>
              </a:spcAft>
              <a:buFont typeface="Arial" panose="020B0604020202020204" pitchFamily="34" charset="0"/>
              <a:buChar char="•"/>
            </a:pPr>
            <a:r>
              <a:rPr lang="en-US" sz="2500" b="0" i="0" u="none" strike="noStrike">
                <a:solidFill>
                  <a:schemeClr val="tx1"/>
                </a:solidFill>
                <a:effectLst/>
                <a:cs typeface="Times New Roman" panose="02020603050405020304" pitchFamily="18" charset="0"/>
              </a:rPr>
              <a:t>Situational Assessments</a:t>
            </a:r>
            <a:endParaRPr lang="en-US" sz="2500" dirty="0">
              <a:solidFill>
                <a:schemeClr val="tx1"/>
              </a:solidFill>
            </a:endParaRPr>
          </a:p>
        </p:txBody>
      </p:sp>
      <p:sp>
        <p:nvSpPr>
          <p:cNvPr id="2" name="Footer Placeholder 1">
            <a:extLst>
              <a:ext uri="{FF2B5EF4-FFF2-40B4-BE49-F238E27FC236}">
                <a16:creationId xmlns:a16="http://schemas.microsoft.com/office/drawing/2014/main" id="{FF098AB8-BE3E-2AC5-9D72-B3CC447BE326}"/>
              </a:ext>
            </a:extLst>
          </p:cNvPr>
          <p:cNvSpPr txBox="1">
            <a:spLocks/>
          </p:cNvSpPr>
          <p:nvPr/>
        </p:nvSpPr>
        <p:spPr>
          <a:xfrm>
            <a:off x="677333" y="5770243"/>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a:solidFill>
                  <a:prstClr val="black">
                    <a:tint val="75000"/>
                  </a:prstClr>
                </a:solidFill>
                <a:latin typeface="Trebuchet MS" panose="020B0603020202020204"/>
              </a:rPr>
              <a:t>(V. Brooke, 2024)</a:t>
            </a:r>
          </a:p>
          <a:p>
            <a:pPr defTabSz="914400">
              <a:defRPr/>
            </a:pPr>
            <a:endParaRPr lang="en-US" dirty="0">
              <a:solidFill>
                <a:prstClr val="black">
                  <a:tint val="75000"/>
                </a:prstClr>
              </a:solidFill>
              <a:latin typeface="Trebuchet MS" panose="020B0603020202020204"/>
            </a:endParaRPr>
          </a:p>
        </p:txBody>
      </p:sp>
    </p:spTree>
    <p:extLst>
      <p:ext uri="{BB962C8B-B14F-4D97-AF65-F5344CB8AC3E}">
        <p14:creationId xmlns:p14="http://schemas.microsoft.com/office/powerpoint/2010/main" val="33084070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28B0C1EBD9434FB845201C1C4D95FD" ma:contentTypeVersion="14" ma:contentTypeDescription="Create a new document." ma:contentTypeScope="" ma:versionID="893477697a6b94b3bdacab95344653db">
  <xsd:schema xmlns:xsd="http://www.w3.org/2001/XMLSchema" xmlns:xs="http://www.w3.org/2001/XMLSchema" xmlns:p="http://schemas.microsoft.com/office/2006/metadata/properties" xmlns:ns2="ad07233a-8cba-4553-b8a9-9983e201f224" xmlns:ns3="df581956-0f38-429c-b780-d2f2af27a3e2" targetNamespace="http://schemas.microsoft.com/office/2006/metadata/properties" ma:root="true" ma:fieldsID="91a95b644861392ac28afc22eb0220cc" ns2:_="" ns3:_="">
    <xsd:import namespace="ad07233a-8cba-4553-b8a9-9983e201f224"/>
    <xsd:import namespace="df581956-0f38-429c-b780-d2f2af27a3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7233a-8cba-4553-b8a9-9983e201f2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76e6ad8-52fe-412f-a0b9-03ea580b629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81956-0f38-429c-b780-d2f2af27a3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47fb15d-4c67-4df0-9964-aa28f4c86e49}" ma:internalName="TaxCatchAll" ma:showField="CatchAllData" ma:web="df581956-0f38-429c-b780-d2f2af27a3e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f581956-0f38-429c-b780-d2f2af27a3e2" xsi:nil="true"/>
    <lcf76f155ced4ddcb4097134ff3c332f xmlns="ad07233a-8cba-4553-b8a9-9983e201f2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4BE817-784F-4CB4-8789-A1039B09EE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07233a-8cba-4553-b8a9-9983e201f224"/>
    <ds:schemaRef ds:uri="df581956-0f38-429c-b780-d2f2af27a3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89440-549D-4448-8227-26BFE8377431}">
  <ds:schemaRefs>
    <ds:schemaRef ds:uri="http://schemas.microsoft.com/sharepoint/v3/contenttype/forms"/>
  </ds:schemaRefs>
</ds:datastoreItem>
</file>

<file path=customXml/itemProps3.xml><?xml version="1.0" encoding="utf-8"?>
<ds:datastoreItem xmlns:ds="http://schemas.openxmlformats.org/officeDocument/2006/customXml" ds:itemID="{E0D5165F-36B4-4183-B316-A8C1B3314972}">
  <ds:schemaRefs>
    <ds:schemaRef ds:uri="http://purl.org/dc/terms/"/>
    <ds:schemaRef ds:uri="http://schemas.openxmlformats.org/package/2006/metadata/core-properties"/>
    <ds:schemaRef ds:uri="df581956-0f38-429c-b780-d2f2af27a3e2"/>
    <ds:schemaRef ds:uri="http://schemas.microsoft.com/office/2006/documentManagement/types"/>
    <ds:schemaRef ds:uri="http://schemas.microsoft.com/office/infopath/2007/PartnerControls"/>
    <ds:schemaRef ds:uri="http://purl.org/dc/elements/1.1/"/>
    <ds:schemaRef ds:uri="http://schemas.microsoft.com/office/2006/metadata/properties"/>
    <ds:schemaRef ds:uri="ad07233a-8cba-4553-b8a9-9983e201f22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2883</TotalTime>
  <Words>2065</Words>
  <Application>Microsoft Macintosh PowerPoint</Application>
  <PresentationFormat>Widescreen</PresentationFormat>
  <Paragraphs>361</Paragraphs>
  <Slides>40</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Arial Black</vt:lpstr>
      <vt:lpstr>Calibri</vt:lpstr>
      <vt:lpstr>Calibri Light</vt:lpstr>
      <vt:lpstr>Montserrat SemiBold</vt:lpstr>
      <vt:lpstr>Open Sans</vt:lpstr>
      <vt:lpstr>Times New Roman</vt:lpstr>
      <vt:lpstr>Trebuchet MS</vt:lpstr>
      <vt:lpstr>Wingdings</vt:lpstr>
      <vt:lpstr>Wingdings 3</vt:lpstr>
      <vt:lpstr>Office Theme</vt:lpstr>
      <vt:lpstr>Community of Practice </vt:lpstr>
      <vt:lpstr>Agenda</vt:lpstr>
      <vt:lpstr>March Highlights</vt:lpstr>
      <vt:lpstr>SWTCIE Illinois By the Numbers</vt:lpstr>
      <vt:lpstr>Change</vt:lpstr>
      <vt:lpstr>Developing a Job Seeker Profile and Effective Use of Situational Assessments</vt:lpstr>
      <vt:lpstr>Phases of Supported Employment</vt:lpstr>
      <vt:lpstr>What Happens In Each Phase?</vt:lpstr>
      <vt:lpstr>Phase 1:  Building a Job Seeker Profile</vt:lpstr>
      <vt:lpstr>Using a Person Centered Approach</vt:lpstr>
      <vt:lpstr>Job Seeker Intake</vt:lpstr>
      <vt:lpstr>Job Seeker Intake Questions</vt:lpstr>
      <vt:lpstr>Informed Choice</vt:lpstr>
      <vt:lpstr>Thoughts on Informed Choice</vt:lpstr>
      <vt:lpstr>Areas of Assessment</vt:lpstr>
      <vt:lpstr>Traditional Attitude Towards Employment and PWD</vt:lpstr>
      <vt:lpstr>Language of Assessment</vt:lpstr>
      <vt:lpstr>Deficiency Viewpoint                         Capacity Viewpoint</vt:lpstr>
      <vt:lpstr>Situational Assessments</vt:lpstr>
      <vt:lpstr>Setting Up a Situational Assessment</vt:lpstr>
      <vt:lpstr>Developing a Situational Assessment</vt:lpstr>
      <vt:lpstr>Situational Assessment Example: “James”</vt:lpstr>
      <vt:lpstr>What Did We Learn?</vt:lpstr>
      <vt:lpstr>Situational Assessment Example: “Kevin”</vt:lpstr>
      <vt:lpstr>  What Did We Learn?  </vt:lpstr>
      <vt:lpstr>Probing Compensatory Strategies</vt:lpstr>
      <vt:lpstr>Collecting Data: Assessment Report</vt:lpstr>
      <vt:lpstr>Educational Topic Q &amp; A</vt:lpstr>
      <vt:lpstr>Customer Case Study</vt:lpstr>
      <vt:lpstr>Chester’s Team</vt:lpstr>
      <vt:lpstr>Chester’s DRS process</vt:lpstr>
      <vt:lpstr>Chester’s Employer</vt:lpstr>
      <vt:lpstr>Chester’s Employment Barriers</vt:lpstr>
      <vt:lpstr>Lessons Learned </vt:lpstr>
      <vt:lpstr>Message from Chester</vt:lpstr>
      <vt:lpstr>SWTCIE Illinois </vt:lpstr>
      <vt:lpstr>Agency Highlights</vt:lpstr>
      <vt:lpstr>Open Discussion</vt:lpstr>
      <vt:lpstr>End</vt:lpstr>
      <vt:lpstr>Why a Community of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Jenell Hironimus</dc:creator>
  <cp:lastModifiedBy>Hironimus, Jenell Louise Anderson</cp:lastModifiedBy>
  <cp:revision>49</cp:revision>
  <dcterms:created xsi:type="dcterms:W3CDTF">2020-07-02T17:18:22Z</dcterms:created>
  <dcterms:modified xsi:type="dcterms:W3CDTF">2024-04-09T01:43:10Z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0x010100FD28B0C1EBD9434FB845201C1C4D95FD</vt:lpwstr>
  </property>
  <property fmtid="{D5CDD505-2E9C-101B-9397-08002B2CF9AE}" pid="3" name="MediaServiceImageTags">
    <vt:lpwstr/>
  </property>
</Properties>
</file>