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271" r:id="rId5"/>
    <p:sldId id="1371" r:id="rId6"/>
    <p:sldId id="1372" r:id="rId7"/>
    <p:sldId id="1375" r:id="rId8"/>
    <p:sldId id="270" r:id="rId9"/>
    <p:sldId id="1373" r:id="rId10"/>
    <p:sldId id="272" r:id="rId11"/>
    <p:sldId id="274" r:id="rId12"/>
    <p:sldId id="276" r:id="rId13"/>
    <p:sldId id="277" r:id="rId14"/>
    <p:sldId id="279" r:id="rId15"/>
    <p:sldId id="278" r:id="rId16"/>
    <p:sldId id="1366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EE6234"/>
    <a:srgbClr val="DE4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395" autoAdjust="0"/>
  </p:normalViewPr>
  <p:slideViewPr>
    <p:cSldViewPr snapToGrid="0" snapToObjects="1">
      <p:cViewPr varScale="1">
        <p:scale>
          <a:sx n="109" d="100"/>
          <a:sy n="109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-140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15AB53-3BB5-4658-1021-B24F2B8233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98B6A-40AC-D84D-3E39-F0F874409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C31F0-4571-4799-AEC8-030A78CA03FD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D7528-0752-2E35-810D-0875D9E069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EA719-5E0A-8775-74D5-0A330DDD33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F78AA-F378-4891-BFA2-97E85A295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680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D5DB-E1D7-2346-AC97-2C05FAFD667F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2C44E-72D4-BF41-BFE3-F5F43FAB4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76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2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C44E-72D4-BF41-BFE3-F5F43FAB4744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11DD9-A602-5744-1AAE-441BD851B4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7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0BA1-1E3B-3B20-9986-7042E798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8" name="Picture 7" descr="SWTCIE Illinois wordmark">
            <a:extLst>
              <a:ext uri="{FF2B5EF4-FFF2-40B4-BE49-F238E27FC236}">
                <a16:creationId xmlns:a16="http://schemas.microsoft.com/office/drawing/2014/main" id="{0735B4D0-321D-F5AE-3664-138656EA0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DE4F56-75A2-651C-5AFD-EF4F4ABB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7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E6234"/>
              </a:buClr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B874-5008-472D-9910-E5C6F4F92266}" type="datetime1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EE6234"/>
              </a:buClr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9D68-93AD-47B3-8D12-33AA4965E0FC}" type="datetime1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E6234"/>
              </a:buClr>
              <a:defRPr/>
            </a:lvl1pPr>
            <a:lvl2pPr marL="685800" indent="-228600"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9FD4"/>
              </a:buClr>
              <a:buSzPct val="8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0DB57-5F5E-BBBF-4BF6-88FBB5823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8" name="Picture 7" descr="SWTCIE Illinois wordmark">
            <a:extLst>
              <a:ext uri="{FF2B5EF4-FFF2-40B4-BE49-F238E27FC236}">
                <a16:creationId xmlns:a16="http://schemas.microsoft.com/office/drawing/2014/main" id="{EF3CBBB3-9DA0-4004-9413-2D7E03CE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7CAC8F-7FFB-FFED-3064-3D831390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0" name="Picture 9" descr="SWTCIE Illinois wordmark">
            <a:extLst>
              <a:ext uri="{FF2B5EF4-FFF2-40B4-BE49-F238E27FC236}">
                <a16:creationId xmlns:a16="http://schemas.microsoft.com/office/drawing/2014/main" id="{4C837316-8B25-44AD-1FF7-1D39D4708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26605E-ABCB-BDB6-5DEC-F6C76782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EE6234"/>
              </a:buClr>
              <a:defRPr/>
            </a:lvl1pPr>
            <a:lvl2pPr marL="685800" indent="-228600"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6234"/>
              </a:buClr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0FDA9C-9DBC-3D24-BBFB-02DE8B7B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1" name="Picture 10" descr="SWTCIE Illinois wordmark">
            <a:extLst>
              <a:ext uri="{FF2B5EF4-FFF2-40B4-BE49-F238E27FC236}">
                <a16:creationId xmlns:a16="http://schemas.microsoft.com/office/drawing/2014/main" id="{8D9ADAF3-257E-2AA7-B36D-A98784C658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BA300D-3F44-CBBA-D01D-C3DB5E10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6234"/>
              </a:buClr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def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6234"/>
              </a:buClr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A70B6E-9711-0FC4-949C-D1D262710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3" name="Picture 12" descr="SWTCIE Illinois wordmark">
            <a:extLst>
              <a:ext uri="{FF2B5EF4-FFF2-40B4-BE49-F238E27FC236}">
                <a16:creationId xmlns:a16="http://schemas.microsoft.com/office/drawing/2014/main" id="{87515B12-3234-AFF9-73BF-3C0CB1691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02F415F-205C-905F-4AEA-24B4A471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B2E7E-1369-3340-E1B2-BECAE79B8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9" name="Picture 8" descr="SWTCIE Illinois wordmark">
            <a:extLst>
              <a:ext uri="{FF2B5EF4-FFF2-40B4-BE49-F238E27FC236}">
                <a16:creationId xmlns:a16="http://schemas.microsoft.com/office/drawing/2014/main" id="{5A4C9A5E-BC79-37D6-9B29-942367A422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29573A-3427-5DBC-1242-BEAE408E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AB9DDC-3FAC-27B4-9178-E4895360B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8" name="Picture 7" descr="SWTCIE Illinois wordmark">
            <a:extLst>
              <a:ext uri="{FF2B5EF4-FFF2-40B4-BE49-F238E27FC236}">
                <a16:creationId xmlns:a16="http://schemas.microsoft.com/office/drawing/2014/main" id="{D3EE2D2E-867D-56F9-DBBE-1B32510E7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1F8EC1-72DB-CFE4-223B-CCDD26C6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0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6234"/>
              </a:buClr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FD4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FAE93-7DE9-5682-2538-5D94EB51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1" name="Picture 10" descr="SWTCIE Illinois wordmark">
            <a:extLst>
              <a:ext uri="{FF2B5EF4-FFF2-40B4-BE49-F238E27FC236}">
                <a16:creationId xmlns:a16="http://schemas.microsoft.com/office/drawing/2014/main" id="{E326B594-97C7-839A-DF15-26C7A3659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0F09838-01C1-4536-0CEB-1BA0795D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6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6948EE-6BA6-AF9B-0EF1-BEA921C6D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11" name="Picture 10" descr="SWTCIE Illinois wordmark">
            <a:extLst>
              <a:ext uri="{FF2B5EF4-FFF2-40B4-BE49-F238E27FC236}">
                <a16:creationId xmlns:a16="http://schemas.microsoft.com/office/drawing/2014/main" id="{32D5A63A-E3DD-E9E4-B00A-6ED7C67F3B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9049" y="6219825"/>
            <a:ext cx="2466452" cy="5461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9FFE83E-21B9-7F7A-9490-BD7F8A9B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FB53F7-4D87-E844-B31E-B7D266CD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2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E6234"/>
              </a:buClr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FD4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E6234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3294B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53F7-F2FD-4B11-A6FF-38E010B3270D}" type="datetime1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BFB53F7-4D87-E844-B31E-B7D266CDF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9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294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3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5000"/>
        <a:buFont typeface="Calibri" panose="020F0502020204030204" pitchFamily="34" charset="0"/>
        <a:buChar char="□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lang="en-US" sz="2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1D3740-F873-299F-EF0A-FCB8440DE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AF06D8-EA89-5D27-A345-51504F67A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987" y="774461"/>
            <a:ext cx="4960491" cy="1823667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Community</a:t>
            </a:r>
            <a:r>
              <a:rPr lang="en-US" baseline="0" dirty="0">
                <a:solidFill>
                  <a:schemeClr val="bg1"/>
                </a:solidFill>
              </a:rPr>
              <a:t> of Practice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B0A98-24BD-732D-D872-65BE8C9AD3F6}"/>
              </a:ext>
            </a:extLst>
          </p:cNvPr>
          <p:cNvSpPr txBox="1"/>
          <p:nvPr/>
        </p:nvSpPr>
        <p:spPr>
          <a:xfrm>
            <a:off x="503987" y="3112799"/>
            <a:ext cx="59805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Jim Knauf,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UIUC Project Manger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Robyn Lewis, PhD.</a:t>
            </a:r>
          </a:p>
          <a:p>
            <a:r>
              <a:rPr lang="en-US" sz="2800" dirty="0">
                <a:solidFill>
                  <a:schemeClr val="bg1"/>
                </a:solidFill>
              </a:rPr>
              <a:t>IDHS-DRS Project Manager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405E5-A583-AFE8-1E23-2632496A3A2F}"/>
              </a:ext>
            </a:extLst>
          </p:cNvPr>
          <p:cNvSpPr txBox="1"/>
          <p:nvPr/>
        </p:nvSpPr>
        <p:spPr>
          <a:xfrm>
            <a:off x="8539701" y="3577896"/>
            <a:ext cx="2826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March 6, 2024</a:t>
            </a:r>
          </a:p>
        </p:txBody>
      </p:sp>
      <p:pic>
        <p:nvPicPr>
          <p:cNvPr id="9" name="Picture 8" descr="SWTCIE Illinois logo">
            <a:extLst>
              <a:ext uri="{FF2B5EF4-FFF2-40B4-BE49-F238E27FC236}">
                <a16:creationId xmlns:a16="http://schemas.microsoft.com/office/drawing/2014/main" id="{2AD3C21B-C6E7-0B46-62D1-B3409911B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128" y="348737"/>
            <a:ext cx="3706376" cy="2761494"/>
          </a:xfrm>
          <a:prstGeom prst="rect">
            <a:avLst/>
          </a:prstGeom>
        </p:spPr>
      </p:pic>
      <p:pic>
        <p:nvPicPr>
          <p:cNvPr id="11" name="Picture 10" descr="Illinois Institute for Rehabilitation and Employment Research word mark">
            <a:extLst>
              <a:ext uri="{FF2B5EF4-FFF2-40B4-BE49-F238E27FC236}">
                <a16:creationId xmlns:a16="http://schemas.microsoft.com/office/drawing/2014/main" id="{19C7E0EC-9E16-F843-F4B3-6E45C38189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87" y="5954526"/>
            <a:ext cx="2822454" cy="5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Lessons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49"/>
            <a:ext cx="10736766" cy="477225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spcAft>
                <a:spcPts val="300"/>
              </a:spcAft>
            </a:pPr>
            <a:r>
              <a:rPr lang="en-US" sz="3500" dirty="0"/>
              <a:t>What did you learn with this customer’s employment process? I learned …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communication is key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power of working as a team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the positive impact of inclusivity in the workplace</a:t>
            </a:r>
          </a:p>
          <a:p>
            <a:pPr>
              <a:spcAft>
                <a:spcPts val="300"/>
              </a:spcAft>
            </a:pPr>
            <a:r>
              <a:rPr lang="en-US" sz="3500" dirty="0"/>
              <a:t>What will you do differently with the next customer?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Help set up direct communication between the customer and coworkers before the first day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Find time to meet with coworkers prior to start date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500" dirty="0"/>
              <a:t>What are your strategies to ensure the customer and employer remain satisfied for this employment situation?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Informal check-ins with customer and employer at least once a week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Progress report based on employer feedback and observations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Weekly communication with parents/guardians</a:t>
            </a:r>
          </a:p>
          <a:p>
            <a:pPr lvl="1">
              <a:spcAft>
                <a:spcPts val="300"/>
              </a:spcAft>
            </a:pPr>
            <a:r>
              <a:rPr lang="en-US" b="1" dirty="0"/>
              <a:t>Weekly observations on the job site, including conversation with coworkers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027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Message from Charly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90473"/>
            <a:ext cx="11073384" cy="4617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do you like best about your job (and why)?</a:t>
            </a:r>
          </a:p>
          <a:p>
            <a:pPr lvl="1"/>
            <a:r>
              <a:rPr lang="en-US" b="1" dirty="0"/>
              <a:t>The people I work with are nice.</a:t>
            </a:r>
          </a:p>
          <a:p>
            <a:pPr lvl="1"/>
            <a:r>
              <a:rPr lang="en-US" b="1" dirty="0"/>
              <a:t>Having a job gives me something to do.</a:t>
            </a:r>
          </a:p>
          <a:p>
            <a:r>
              <a:rPr lang="en-US" dirty="0"/>
              <a:t>How does working at </a:t>
            </a:r>
            <a:r>
              <a:rPr lang="en-US" dirty="0" err="1"/>
              <a:t>Signcraft</a:t>
            </a:r>
            <a:r>
              <a:rPr lang="en-US" dirty="0"/>
              <a:t> and being a SWTCIE participant make you feel?</a:t>
            </a:r>
          </a:p>
          <a:p>
            <a:pPr lvl="1"/>
            <a:r>
              <a:rPr lang="en-US" b="1" dirty="0"/>
              <a:t>It makes me feel good – I’m happier.</a:t>
            </a:r>
          </a:p>
          <a:p>
            <a:r>
              <a:rPr lang="en-US" dirty="0"/>
              <a:t>What do you plan to/did you do with your first paycheck?</a:t>
            </a:r>
          </a:p>
          <a:p>
            <a:pPr lvl="1"/>
            <a:r>
              <a:rPr lang="en-US" b="1" dirty="0"/>
              <a:t>I plan to go to Hobby Lobby and get beads to make jewelry.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9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SWTCIE Illinois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are the questions from the SWTCIE Illinois COP community?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0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Open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Questions</a:t>
            </a:r>
          </a:p>
          <a:p>
            <a:r>
              <a:rPr lang="en-US" dirty="0"/>
              <a:t>Concerns</a:t>
            </a:r>
          </a:p>
          <a:p>
            <a:r>
              <a:rPr lang="en-US" dirty="0"/>
              <a:t>Advise/Support</a:t>
            </a:r>
          </a:p>
          <a:p>
            <a:r>
              <a:rPr lang="en-US" dirty="0"/>
              <a:t>General Comments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34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81A4-712E-E6D1-35EB-8530C0A55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878" y="267340"/>
            <a:ext cx="9144000" cy="2387600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52E1C-CB05-C045-8671-E017EFA2C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167054"/>
            <a:ext cx="12192000" cy="7025054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WTCIE Illinois word mark">
            <a:extLst>
              <a:ext uri="{FF2B5EF4-FFF2-40B4-BE49-F238E27FC236}">
                <a16:creationId xmlns:a16="http://schemas.microsoft.com/office/drawing/2014/main" id="{69794870-CCB1-4D4A-88C1-0F2424631C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2551" y="2779896"/>
            <a:ext cx="5863333" cy="129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F7AF5-1131-CEC8-5B08-305EC6BA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18E720-6CD0-E43B-D9B1-F82EEBDE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DAD6D-6792-B0B9-D2FF-A450D2B1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0717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10000"/>
              </a:lnSpc>
            </a:pPr>
            <a:r>
              <a:rPr lang="en-US" dirty="0"/>
              <a:t>Presentation | SWTCIE Illinois Customer Selection</a:t>
            </a:r>
            <a:br>
              <a:rPr lang="en-US" dirty="0"/>
            </a:br>
            <a:r>
              <a:rPr lang="en-US" sz="3000" i="1" dirty="0"/>
              <a:t>Paul </a:t>
            </a:r>
            <a:r>
              <a:rPr lang="en-US" sz="3000" i="1" dirty="0" err="1"/>
              <a:t>Wehman</a:t>
            </a:r>
            <a:r>
              <a:rPr lang="en-US" sz="3000" i="1" dirty="0"/>
              <a:t>, Ph.D., and Jennifer McDonough, Virginia consultants</a:t>
            </a:r>
          </a:p>
          <a:p>
            <a:pPr>
              <a:lnSpc>
                <a:spcPct val="110000"/>
              </a:lnSpc>
            </a:pPr>
            <a:r>
              <a:rPr lang="en-US" dirty="0"/>
              <a:t>Presentation Q&amp;A</a:t>
            </a:r>
          </a:p>
          <a:p>
            <a:pPr>
              <a:lnSpc>
                <a:spcPct val="110000"/>
              </a:lnSpc>
            </a:pPr>
            <a:r>
              <a:rPr lang="en-US" dirty="0"/>
              <a:t>Customer Case Study | Charley</a:t>
            </a:r>
            <a:br>
              <a:rPr lang="en-US" dirty="0"/>
            </a:br>
            <a:r>
              <a:rPr lang="en-US" sz="3000" i="1" dirty="0"/>
              <a:t>The Workshop</a:t>
            </a:r>
          </a:p>
          <a:p>
            <a:pPr>
              <a:lnSpc>
                <a:spcPct val="110000"/>
              </a:lnSpc>
            </a:pPr>
            <a:r>
              <a:rPr lang="en-US" dirty="0"/>
              <a:t>Open Discussion</a:t>
            </a:r>
          </a:p>
          <a:p>
            <a:pPr>
              <a:lnSpc>
                <a:spcPct val="110000"/>
              </a:lnSpc>
            </a:pPr>
            <a:r>
              <a:rPr lang="en-US" dirty="0"/>
              <a:t>Next Steps/Adjourn</a:t>
            </a:r>
          </a:p>
        </p:txBody>
      </p:sp>
    </p:spTree>
    <p:extLst>
      <p:ext uri="{BB962C8B-B14F-4D97-AF65-F5344CB8AC3E}">
        <p14:creationId xmlns:p14="http://schemas.microsoft.com/office/powerpoint/2010/main" val="952654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39BD-F3DB-5A9D-C401-94AFCFC9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SWTCIE Illinois Customer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3840-1603-942E-8192-BA668F5B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13294B"/>
                </a:solidFill>
              </a:rPr>
              <a:t>Paul </a:t>
            </a:r>
            <a:r>
              <a:rPr lang="en-US" sz="3200" b="1" dirty="0" err="1">
                <a:solidFill>
                  <a:srgbClr val="13294B"/>
                </a:solidFill>
              </a:rPr>
              <a:t>Wehman</a:t>
            </a:r>
            <a:r>
              <a:rPr lang="en-US" sz="3200" b="1" dirty="0">
                <a:solidFill>
                  <a:srgbClr val="13294B"/>
                </a:solidFill>
              </a:rPr>
              <a:t>, Ph.D. and Jennifer McDonough</a:t>
            </a:r>
            <a:br>
              <a:rPr lang="en-US" sz="3200" dirty="0"/>
            </a:br>
            <a:r>
              <a:rPr lang="en-US" sz="3200" i="1" dirty="0"/>
              <a:t>Virginia consultants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8A5E8-375E-8F8B-FBB4-CCF8AC6B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Educational Topic 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are your questions related to the topic presented?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06" y="253999"/>
            <a:ext cx="10771594" cy="1325563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Customer Case Study: Meet Charly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A9EAF1-A8B0-947E-9112-5A5353BDB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7635" y="1579862"/>
            <a:ext cx="4650376" cy="3794591"/>
          </a:xfrm>
        </p:spPr>
        <p:txBody>
          <a:bodyPr>
            <a:normAutofit/>
          </a:bodyPr>
          <a:lstStyle/>
          <a:p>
            <a:r>
              <a:rPr lang="en-US" dirty="0"/>
              <a:t>Subminimum Wage </a:t>
            </a:r>
            <a:br>
              <a:rPr lang="en-US" dirty="0"/>
            </a:br>
            <a:r>
              <a:rPr lang="en-US" dirty="0"/>
              <a:t>Earner since 2016</a:t>
            </a:r>
          </a:p>
          <a:p>
            <a:r>
              <a:rPr lang="en-US" dirty="0"/>
              <a:t>Adult</a:t>
            </a:r>
          </a:p>
          <a:p>
            <a:r>
              <a:rPr lang="en-US" dirty="0" err="1"/>
              <a:t>Signcraft</a:t>
            </a:r>
            <a:r>
              <a:rPr lang="en-US" dirty="0"/>
              <a:t> </a:t>
            </a:r>
            <a:r>
              <a:rPr lang="en-US" dirty="0" err="1"/>
              <a:t>Screenprint</a:t>
            </a:r>
            <a:r>
              <a:rPr lang="en-US" dirty="0"/>
              <a:t>, Inc.</a:t>
            </a:r>
          </a:p>
          <a:p>
            <a:r>
              <a:rPr lang="en-US" dirty="0"/>
              <a:t>$15.00/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20 Hours/week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Charly, a SWTCIE Illinois participant from The Workshop, at her job at Signcraft Screenprint, Inc.">
            <a:extLst>
              <a:ext uri="{FF2B5EF4-FFF2-40B4-BE49-F238E27FC236}">
                <a16:creationId xmlns:a16="http://schemas.microsoft.com/office/drawing/2014/main" id="{BD1958F1-C018-48D2-877A-C120150C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49457" y="2054186"/>
            <a:ext cx="3794590" cy="2845943"/>
          </a:xfrm>
          <a:prstGeom prst="rect">
            <a:avLst/>
          </a:prstGeom>
        </p:spPr>
      </p:pic>
      <p:pic>
        <p:nvPicPr>
          <p:cNvPr id="10" name="Picture 9" descr="Charly, a SWTCIE Illinois participant from The Workshop, at her job at Signcraft Screenprint, Inc.">
            <a:extLst>
              <a:ext uri="{FF2B5EF4-FFF2-40B4-BE49-F238E27FC236}">
                <a16:creationId xmlns:a16="http://schemas.microsoft.com/office/drawing/2014/main" id="{10EF9996-CCE3-4C2E-9B34-C591BE5C1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7519" y="2054187"/>
            <a:ext cx="3794590" cy="2845942"/>
          </a:xfrm>
          <a:prstGeom prst="rect">
            <a:avLst/>
          </a:prstGeom>
        </p:spPr>
      </p:pic>
      <p:pic>
        <p:nvPicPr>
          <p:cNvPr id="12" name="Picture 11" descr="The Workshop logo">
            <a:extLst>
              <a:ext uri="{FF2B5EF4-FFF2-40B4-BE49-F238E27FC236}">
                <a16:creationId xmlns:a16="http://schemas.microsoft.com/office/drawing/2014/main" id="{908C02CA-993D-4538-902F-90C12E3B7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12" y="4232961"/>
            <a:ext cx="200222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47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Charly’s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712" y="1421890"/>
            <a:ext cx="10515600" cy="4265231"/>
          </a:xfrm>
        </p:spPr>
        <p:txBody>
          <a:bodyPr vert="horz" lIns="91440" tIns="45720" rIns="91440" bIns="45720" numCol="2" spcCol="548640" rtlCol="0" anchor="t">
            <a:noAutofit/>
          </a:bodyPr>
          <a:lstStyle/>
          <a:p>
            <a:r>
              <a:rPr lang="en-US" sz="3000" dirty="0"/>
              <a:t>DRS counselor: </a:t>
            </a:r>
            <a:r>
              <a:rPr lang="en-US" sz="3000" b="1" dirty="0"/>
              <a:t>Louise Hrubecky (Sterling Office)</a:t>
            </a:r>
          </a:p>
          <a:p>
            <a:r>
              <a:rPr lang="en-US" sz="3000" dirty="0"/>
              <a:t>UIUC community research specialist: </a:t>
            </a:r>
            <a:r>
              <a:rPr lang="en-US" sz="3000" b="1" dirty="0"/>
              <a:t>Sharon </a:t>
            </a:r>
            <a:r>
              <a:rPr lang="en-US" sz="3000" b="1" dirty="0" err="1"/>
              <a:t>Bergfeld</a:t>
            </a:r>
            <a:endParaRPr lang="en-US" sz="3000" b="1" dirty="0"/>
          </a:p>
          <a:p>
            <a:r>
              <a:rPr lang="en-US" sz="3000" dirty="0"/>
              <a:t>Agency employment specialist: </a:t>
            </a:r>
            <a:r>
              <a:rPr lang="en-US" sz="3000" b="1" dirty="0"/>
              <a:t>Kathy Thimmesch</a:t>
            </a:r>
          </a:p>
          <a:p>
            <a:r>
              <a:rPr lang="en-US" sz="3000" dirty="0"/>
              <a:t>Personal support worker: </a:t>
            </a:r>
            <a:r>
              <a:rPr lang="en-US" sz="3000" b="1" dirty="0"/>
              <a:t>none</a:t>
            </a:r>
          </a:p>
          <a:p>
            <a:r>
              <a:rPr lang="en-US" sz="3000" dirty="0"/>
              <a:t>Wrap around or other special services: </a:t>
            </a:r>
            <a:r>
              <a:rPr lang="en-US" sz="3000" b="1" dirty="0"/>
              <a:t>none</a:t>
            </a:r>
            <a:r>
              <a:rPr lang="en-US" sz="3000" dirty="0"/>
              <a:t> </a:t>
            </a:r>
          </a:p>
          <a:p>
            <a:r>
              <a:rPr lang="en-US" sz="3000" dirty="0"/>
              <a:t>Key family supporters: </a:t>
            </a:r>
            <a:r>
              <a:rPr lang="en-US" sz="3000" b="1" dirty="0"/>
              <a:t>Mom, Dad, and Adult Sister</a:t>
            </a:r>
          </a:p>
          <a:p>
            <a:r>
              <a:rPr lang="en-US" sz="3000" dirty="0"/>
              <a:t>On the job supporters: </a:t>
            </a:r>
            <a:r>
              <a:rPr lang="en-US" sz="3000" b="1" dirty="0"/>
              <a:t>Tammy Glasgow (supervisor); Judy, Tiffany, Courtney (teammates)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7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611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Charly’s DRS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1"/>
            <a:ext cx="10515600" cy="4458258"/>
          </a:xfrm>
        </p:spPr>
        <p:txBody>
          <a:bodyPr vert="horz" lIns="91440" tIns="45720" rIns="91440" bIns="45720" numCol="2" spcCol="274320" rtlCol="0" anchor="t">
            <a:normAutofit fontScale="92500" lnSpcReduction="10000"/>
          </a:bodyPr>
          <a:lstStyle/>
          <a:p>
            <a:r>
              <a:rPr lang="en-US" sz="3500" dirty="0"/>
              <a:t>What Contract type: </a:t>
            </a:r>
            <a:r>
              <a:rPr lang="en-US" sz="3500" b="1" dirty="0"/>
              <a:t>SEP</a:t>
            </a:r>
          </a:p>
          <a:p>
            <a:r>
              <a:rPr lang="en-US" sz="3500" dirty="0"/>
              <a:t>Date of Referral: </a:t>
            </a:r>
            <a:r>
              <a:rPr lang="en-US" sz="3500" b="1" dirty="0"/>
              <a:t>12/8/23</a:t>
            </a:r>
          </a:p>
          <a:p>
            <a:r>
              <a:rPr lang="en-US" sz="3500" dirty="0"/>
              <a:t>Date of Eligibility: </a:t>
            </a:r>
            <a:r>
              <a:rPr lang="en-US" sz="3500" b="1" dirty="0"/>
              <a:t>1/3/24</a:t>
            </a:r>
          </a:p>
          <a:p>
            <a:r>
              <a:rPr lang="en-US" sz="3500" dirty="0"/>
              <a:t>Date of IPE initiation: </a:t>
            </a:r>
            <a:r>
              <a:rPr lang="en-US" sz="3500" b="1" dirty="0"/>
              <a:t>1/3/24</a:t>
            </a:r>
            <a:br>
              <a:rPr lang="en-US" sz="3000" b="1" dirty="0"/>
            </a:br>
            <a:br>
              <a:rPr lang="en-US" sz="3000" b="1" dirty="0"/>
            </a:br>
            <a:br>
              <a:rPr lang="en-US" sz="3000" b="1" dirty="0"/>
            </a:br>
            <a:endParaRPr lang="en-US" sz="3000" b="1" dirty="0"/>
          </a:p>
          <a:p>
            <a:pPr marL="0" indent="0">
              <a:buNone/>
            </a:pPr>
            <a:br>
              <a:rPr lang="en-US" sz="3000" b="1" dirty="0"/>
            </a:b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r>
              <a:rPr lang="en-US" sz="3500" dirty="0"/>
              <a:t>What information was sent with the referral: </a:t>
            </a:r>
          </a:p>
          <a:p>
            <a:pPr marL="457200" lvl="1" indent="0">
              <a:buNone/>
            </a:pPr>
            <a:r>
              <a:rPr lang="en-US" sz="2600" b="1" dirty="0"/>
              <a:t>Charly attends The Workshop and previously had a case open with DRS that was closed before Charly was placed</a:t>
            </a:r>
          </a:p>
          <a:p>
            <a:r>
              <a:rPr lang="en-US" sz="3000" dirty="0"/>
              <a:t>What additional information was required to determine eligibility: </a:t>
            </a:r>
          </a:p>
          <a:p>
            <a:pPr marL="457200" lvl="1" indent="0">
              <a:buNone/>
            </a:pPr>
            <a:r>
              <a:rPr lang="en-US" sz="2600" b="1" dirty="0"/>
              <a:t>Information from The Workshop file, DRS file, family, and health professionals.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Charly’s Employer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42D8-0FA6-8DF9-2843-85445A1F4D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6" name="Picture 5" descr="Signcraft Screenprint, Inc. logo">
            <a:extLst>
              <a:ext uri="{FF2B5EF4-FFF2-40B4-BE49-F238E27FC236}">
                <a16:creationId xmlns:a16="http://schemas.microsoft.com/office/drawing/2014/main" id="{4A4EA6A8-2E08-4849-B907-256ACEF4A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4773152" cy="307072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A9EAF1-A8B0-947E-9112-5A5353BDB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8128" y="1586186"/>
            <a:ext cx="7210697" cy="448627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EE6234"/>
              </a:buClr>
            </a:pPr>
            <a:r>
              <a:rPr lang="en-US" dirty="0"/>
              <a:t>Employer: </a:t>
            </a:r>
            <a:r>
              <a:rPr lang="en-US" b="1" dirty="0" err="1"/>
              <a:t>Signcraft</a:t>
            </a:r>
            <a:r>
              <a:rPr lang="en-US" b="1" dirty="0"/>
              <a:t> </a:t>
            </a:r>
            <a:r>
              <a:rPr lang="en-US" b="1" dirty="0" err="1"/>
              <a:t>Screenprint</a:t>
            </a:r>
            <a:r>
              <a:rPr lang="en-US" b="1" dirty="0"/>
              <a:t>, Inc.</a:t>
            </a:r>
          </a:p>
          <a:p>
            <a:pPr>
              <a:buClr>
                <a:srgbClr val="EE6234"/>
              </a:buClr>
            </a:pPr>
            <a:r>
              <a:rPr lang="en-US" dirty="0"/>
              <a:t>Job title: </a:t>
            </a:r>
            <a:r>
              <a:rPr lang="en-US" b="1" dirty="0"/>
              <a:t>Final Inspector</a:t>
            </a:r>
          </a:p>
          <a:p>
            <a:pPr>
              <a:buClr>
                <a:srgbClr val="EE6234"/>
              </a:buClr>
            </a:pPr>
            <a:r>
              <a:rPr lang="en-US" dirty="0"/>
              <a:t>Charly’s supervisor and teammates provide accommodations for this regular company position</a:t>
            </a:r>
          </a:p>
          <a:p>
            <a:pPr>
              <a:buClr>
                <a:srgbClr val="EE6234"/>
              </a:buClr>
            </a:pPr>
            <a:r>
              <a:rPr lang="en-US" dirty="0"/>
              <a:t>What makes this a good job fit?</a:t>
            </a:r>
          </a:p>
          <a:p>
            <a:pPr lvl="1">
              <a:buClr>
                <a:srgbClr val="13294B"/>
              </a:buClr>
            </a:pPr>
            <a:r>
              <a:rPr lang="en-US" dirty="0"/>
              <a:t>Charly’s mother previously worked at </a:t>
            </a:r>
            <a:r>
              <a:rPr lang="en-US" dirty="0" err="1"/>
              <a:t>Signcraft</a:t>
            </a:r>
            <a:r>
              <a:rPr lang="en-US" dirty="0"/>
              <a:t>. </a:t>
            </a:r>
          </a:p>
          <a:p>
            <a:pPr lvl="1">
              <a:buClr>
                <a:srgbClr val="13294B"/>
              </a:buClr>
            </a:pPr>
            <a:r>
              <a:rPr lang="en-US" dirty="0"/>
              <a:t>Charly and Mom both agreed this would be a great match.  </a:t>
            </a:r>
          </a:p>
          <a:p>
            <a:pPr lvl="1">
              <a:buClr>
                <a:srgbClr val="13294B"/>
              </a:buClr>
            </a:pPr>
            <a:r>
              <a:rPr lang="en-US" dirty="0"/>
              <a:t>Charly and her family have a cousin and friends who work at </a:t>
            </a:r>
            <a:r>
              <a:rPr lang="en-US" dirty="0" err="1"/>
              <a:t>Signcraft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2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9878-6B08-5D0F-8317-23EECD54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605E-B06F-02AE-3A05-F1EB607F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8" y="269051"/>
            <a:ext cx="12041922" cy="757806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Charly’s Employment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5837-AE87-83F2-5A82-3B09DDF3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53F7-4D87-E844-B31E-B7D266CDFB2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4C29524-C7F0-9782-9840-D5403463B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40155"/>
              </p:ext>
            </p:extLst>
          </p:nvPr>
        </p:nvGraphicFramePr>
        <p:xfrm>
          <a:off x="75038" y="1177632"/>
          <a:ext cx="12041923" cy="4644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889">
                  <a:extLst>
                    <a:ext uri="{9D8B030D-6E8A-4147-A177-3AD203B41FA5}">
                      <a16:colId xmlns:a16="http://schemas.microsoft.com/office/drawing/2014/main" val="2262175653"/>
                    </a:ext>
                  </a:extLst>
                </a:gridCol>
                <a:gridCol w="9443034">
                  <a:extLst>
                    <a:ext uri="{9D8B030D-6E8A-4147-A177-3AD203B41FA5}">
                      <a16:colId xmlns:a16="http://schemas.microsoft.com/office/drawing/2014/main" val="2006456413"/>
                    </a:ext>
                  </a:extLst>
                </a:gridCol>
              </a:tblGrid>
              <a:tr h="5032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Employment 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Mitigation Strategies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93139"/>
                  </a:ext>
                </a:extLst>
              </a:tr>
              <a:tr h="1672269">
                <a:tc>
                  <a:txBody>
                    <a:bodyPr/>
                    <a:lstStyle/>
                    <a:p>
                      <a:r>
                        <a:rPr lang="en-US" sz="1800" dirty="0"/>
                        <a:t>Communication barriers – Charly has hearing loss.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 taught her team how to use the “Hand Talk” app for translating </a:t>
                      </a:r>
                      <a:br>
                        <a:rPr lang="en-US" dirty="0"/>
                      </a:br>
                      <a:r>
                        <a:rPr lang="en-US" dirty="0"/>
                        <a:t>and learning ASL Sign Language. 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 showed her team “</a:t>
                      </a:r>
                      <a:r>
                        <a:rPr lang="en-US" dirty="0" err="1"/>
                        <a:t>ChatBoard</a:t>
                      </a:r>
                      <a:r>
                        <a:rPr lang="en-US" dirty="0"/>
                        <a:t>” which can be used as a voice to text or typing app. 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Reusable writing board that she keeps on her desk for Charly and her coworkers to write notes. 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 and her team created a list of signs that Charly typically uses in the workplace. </a:t>
                      </a:r>
                      <a:br>
                        <a:rPr lang="en-US" dirty="0"/>
                      </a:br>
                      <a:r>
                        <a:rPr lang="en-US" dirty="0"/>
                        <a:t>They’re in a binder and posted on the wall in Charly’s office.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18470"/>
                  </a:ext>
                </a:extLst>
              </a:tr>
              <a:tr h="1763709">
                <a:tc>
                  <a:txBody>
                    <a:bodyPr/>
                    <a:lstStyle/>
                    <a:p>
                      <a:r>
                        <a:rPr lang="en-US" dirty="0"/>
                        <a:t>Physical barriers – </a:t>
                      </a:r>
                      <a:br>
                        <a:rPr lang="en-US" dirty="0"/>
                      </a:br>
                      <a:r>
                        <a:rPr lang="en-US" dirty="0"/>
                        <a:t>Charly uses a wheelchair.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A plan involving Transit drivers and </a:t>
                      </a:r>
                      <a:r>
                        <a:rPr lang="en-US" dirty="0" err="1"/>
                        <a:t>Signcraft</a:t>
                      </a:r>
                      <a:r>
                        <a:rPr lang="en-US" dirty="0"/>
                        <a:t> staff was created to assist </a:t>
                      </a:r>
                      <a:br>
                        <a:rPr lang="en-US" dirty="0"/>
                      </a:br>
                      <a:r>
                        <a:rPr lang="en-US" dirty="0"/>
                        <a:t>Charly entering/exiting the building.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 carries her phone and texts her team if she needs assistance. 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Charly’s desk/cubicle is arranged so she’s comfortable and has access to what she needs. 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Charly’s family purchased a tray that attaches to her wheelchair to carry items when she moves throughout the building.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088378"/>
                  </a:ext>
                </a:extLst>
              </a:tr>
              <a:tr h="602732">
                <a:tc>
                  <a:txBody>
                    <a:bodyPr/>
                    <a:lstStyle/>
                    <a:p>
                      <a:r>
                        <a:rPr lang="en-US" dirty="0"/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 utilizes public transportation which has limited hours.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/>
                        <a:t>Charly’s mom drives her to and from work when Transit is closed.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80726"/>
                  </a:ext>
                </a:extLst>
              </a:tr>
            </a:tbl>
          </a:graphicData>
        </a:graphic>
      </p:graphicFrame>
      <p:pic>
        <p:nvPicPr>
          <p:cNvPr id="3" name="Picture 2" descr="Hand Talk logo">
            <a:extLst>
              <a:ext uri="{FF2B5EF4-FFF2-40B4-BE49-F238E27FC236}">
                <a16:creationId xmlns:a16="http://schemas.microsoft.com/office/drawing/2014/main" id="{657EAB6F-3400-43DE-B372-3B456012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587" y="1781497"/>
            <a:ext cx="1695440" cy="389260"/>
          </a:xfrm>
          <a:prstGeom prst="rect">
            <a:avLst/>
          </a:prstGeom>
        </p:spPr>
      </p:pic>
      <p:pic>
        <p:nvPicPr>
          <p:cNvPr id="6" name="Picture 5" descr="An illustrated hand holding a chat board.">
            <a:extLst>
              <a:ext uri="{FF2B5EF4-FFF2-40B4-BE49-F238E27FC236}">
                <a16:creationId xmlns:a16="http://schemas.microsoft.com/office/drawing/2014/main" id="{E18ED2BF-9C1B-4E1A-B647-E0D3ADB3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3242260"/>
            <a:ext cx="847720" cy="847720"/>
          </a:xfrm>
          <a:prstGeom prst="rect">
            <a:avLst/>
          </a:prstGeom>
        </p:spPr>
      </p:pic>
      <p:pic>
        <p:nvPicPr>
          <p:cNvPr id="7" name="Picture 6" descr="Writing board">
            <a:extLst>
              <a:ext uri="{FF2B5EF4-FFF2-40B4-BE49-F238E27FC236}">
                <a16:creationId xmlns:a16="http://schemas.microsoft.com/office/drawing/2014/main" id="{18A0E8B4-7D46-432D-A690-DA63B63A1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627" y="2965951"/>
            <a:ext cx="689746" cy="11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3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581956-0f38-429c-b780-d2f2af27a3e2" xsi:nil="true"/>
    <lcf76f155ced4ddcb4097134ff3c332f xmlns="ad07233a-8cba-4553-b8a9-9983e201f22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8B0C1EBD9434FB845201C1C4D95FD" ma:contentTypeVersion="14" ma:contentTypeDescription="Create a new document." ma:contentTypeScope="" ma:versionID="893477697a6b94b3bdacab95344653db">
  <xsd:schema xmlns:xsd="http://www.w3.org/2001/XMLSchema" xmlns:xs="http://www.w3.org/2001/XMLSchema" xmlns:p="http://schemas.microsoft.com/office/2006/metadata/properties" xmlns:ns2="ad07233a-8cba-4553-b8a9-9983e201f224" xmlns:ns3="df581956-0f38-429c-b780-d2f2af27a3e2" targetNamespace="http://schemas.microsoft.com/office/2006/metadata/properties" ma:root="true" ma:fieldsID="91a95b644861392ac28afc22eb0220cc" ns2:_="" ns3:_="">
    <xsd:import namespace="ad07233a-8cba-4553-b8a9-9983e201f224"/>
    <xsd:import namespace="df581956-0f38-429c-b780-d2f2af27a3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7233a-8cba-4553-b8a9-9983e201f2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76e6ad8-52fe-412f-a0b9-03ea580b62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81956-0f38-429c-b780-d2f2af27a3e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47fb15d-4c67-4df0-9964-aa28f4c86e49}" ma:internalName="TaxCatchAll" ma:showField="CatchAllData" ma:web="df581956-0f38-429c-b780-d2f2af27a3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89440-549D-4448-8227-26BFE83774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D5165F-36B4-4183-B316-A8C1B3314972}">
  <ds:schemaRefs>
    <ds:schemaRef ds:uri="http://purl.org/dc/terms/"/>
    <ds:schemaRef ds:uri="http://schemas.openxmlformats.org/package/2006/metadata/core-properties"/>
    <ds:schemaRef ds:uri="df581956-0f38-429c-b780-d2f2af27a3e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d07233a-8cba-4553-b8a9-9983e201f22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4BE817-784F-4CB4-8789-A1039B09E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07233a-8cba-4553-b8a9-9983e201f224"/>
    <ds:schemaRef ds:uri="df581956-0f38-429c-b780-d2f2af27a3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7814</TotalTime>
  <Words>785</Words>
  <Application>Microsoft Macintosh PowerPoint</Application>
  <PresentationFormat>Widescreen</PresentationFormat>
  <Paragraphs>117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Community of Practice </vt:lpstr>
      <vt:lpstr>Today’s Agenda</vt:lpstr>
      <vt:lpstr>SWTCIE Illinois Customer Selection</vt:lpstr>
      <vt:lpstr>Educational Topic Q &amp; A</vt:lpstr>
      <vt:lpstr>Customer Case Study: Meet Charly</vt:lpstr>
      <vt:lpstr>Charly’s Team</vt:lpstr>
      <vt:lpstr>Charly’s DRS process</vt:lpstr>
      <vt:lpstr>Charly’s Employer</vt:lpstr>
      <vt:lpstr>Charly’s Employment Barriers</vt:lpstr>
      <vt:lpstr>Lessons Learned </vt:lpstr>
      <vt:lpstr>Message from Charly</vt:lpstr>
      <vt:lpstr>SWTCIE Illinois </vt:lpstr>
      <vt:lpstr>Open Discussion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Jenell Hironimus</dc:creator>
  <cp:lastModifiedBy>Hironimus, Jenell Louise Anderson</cp:lastModifiedBy>
  <cp:revision>45</cp:revision>
  <dcterms:created xsi:type="dcterms:W3CDTF">2020-07-02T17:18:22Z</dcterms:created>
  <dcterms:modified xsi:type="dcterms:W3CDTF">2024-03-10T05:13:53Z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0x010100FD28B0C1EBD9434FB845201C1C4D95FD</vt:lpwstr>
  </property>
  <property fmtid="{D5CDD505-2E9C-101B-9397-08002B2CF9AE}" pid="3" name="MediaServiceImageTags">
    <vt:lpwstr/>
  </property>
</Properties>
</file>