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6"/>
  </p:notesMasterIdLst>
  <p:sldIdLst>
    <p:sldId id="390" r:id="rId5"/>
  </p:sldIdLst>
  <p:sldSz cx="59436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0" userDrawn="1">
          <p15:clr>
            <a:srgbClr val="A4A3A4"/>
          </p15:clr>
        </p15:guide>
        <p15:guide id="2" pos="18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D10811-9246-8494-C838-DD69DE73FD00}" name="Marisa Shenk" initials="MS" userId="S::MShenk@mathematica-mpr.com::ddbf1333-414d-48e6-9307-fb0be0549740" providerId="AD"/>
  <p188:author id="{80905951-0F89-E877-1C04-5A32F736812A}" name="Marisa Shenk - Mathematica" initials="MM" userId="S::mshenk_mathematica-mpr.com#ext#@progresstogether.onmicrosoft.com::c32079f5-53c2-413e-b42c-aaa9497ffa8d" providerId="AD"/>
  <p188:author id="{C2C2D869-D27C-5F8A-31C0-13FDACDD4260}" name="Kara Peterik" initials="KP" userId="S::KPeterik@mathematica-mpr.com::ad1eb7a8-c87c-4d5d-845b-abaa4692f35f" providerId="AD"/>
  <p188:author id="{A273727F-AE48-6E70-0F52-494AB359C742}" name="Amy Howell" initials="AH" userId="S::AHowell@mathematica-mpr.com::9d2548a1-4499-431e-9a0d-a90fc9d5e76b" providerId="AD"/>
  <p188:author id="{640FA781-53FF-CB78-4157-633A0079BFED}" name="Rachel Gringlas" initials="RG" userId="Rachel Gringlas" providerId="None"/>
  <p188:author id="{45BA149C-B243-9863-0CB8-381E787BE004}" name="Noelle Denny-Brown - Mathematica" initials="NM" userId="S::ndenny-brown_mathematica-mpr.com#ext#@progresstogether.onmicrosoft.com::4acbfc69-1220-4e1a-abf0-4b2b312e60bc" providerId="AD"/>
  <p188:author id="{63BD39A2-7E06-BA17-C54E-588EDBE82032}" name="Gina Freeman" initials="GF" userId="S::GFreeman@mathematica-mpr.com::0a52166c-a0d1-4ca5-891e-f72810d77822" providerId="AD"/>
  <p188:author id="{0B9D20B6-64A3-B616-5FCD-1D68E7D23845}" name="Moriah Bauman" initials="MB" userId="S::MBauman@mathematica-mpr.com::184dae4a-1974-48b4-aa0d-7d23b7005f68" providerId="AD"/>
  <p188:author id="{997A20B8-AC57-BFF7-4BCD-3E5E7A49373A}" name="Brianna Elgart" initials="BE" userId="S::BElgart@mathematica-mpr.com::a97926d3-4c65-4a61-9ac9-6cb196a3f66b" providerId="AD"/>
  <p188:author id="{14455AC4-0D73-F780-8A05-2D9CE2F55B62}" name="Gloria Jackson-McLean" initials="GJM" userId="S::GJacksonMcLean@mathematica-mpr.com::5e716159-2971-4627-9101-6e87fe363fe1" providerId="AD"/>
  <p188:author id="{829711C9-A83C-8AAB-6F91-1C83218351B6}" name="Todd Honeycutt" initials="TH" userId="S::THoneycutt@mathematica-mpr.com::91799a08-122a-40ae-a4c2-2a77b0cc0f79" providerId="AD"/>
  <p188:author id="{2C2B69E1-198E-A796-CAC8-1EFF8D7485EE}" name="Stefanie Pietras" initials="SP" userId="S::SPietras@mathematica-mpr.com::d0c2025b-bd41-47b9-a0dc-6955ecd69818" providerId="AD"/>
  <p188:author id="{994DB2F0-1510-4912-9346-E33A14A7D2AD}" name="Stefanie Pietras" initials="SP" userId="S::spietras_mathematica-mpr.com#ext#@progresstogether.onmicrosoft.com::76ba8f96-c5d4-4fc6-8963-688ee1c871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eorge" initials="CG" lastIdx="15" clrIdx="0"/>
  <p:cmAuthor id="1" name="Daryl Hall" initials="DH" lastIdx="13" clrIdx="1"/>
  <p:cmAuthor id="2" name="Daryl Martin" initials="DM" lastIdx="1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949"/>
    <a:srgbClr val="5B6771"/>
    <a:srgbClr val="046B5C"/>
    <a:srgbClr val="C3DAD6"/>
    <a:srgbClr val="FBECCC"/>
    <a:srgbClr val="F8DA9A"/>
    <a:srgbClr val="C8E8DC"/>
    <a:srgbClr val="91D2BA"/>
    <a:srgbClr val="5ABC97"/>
    <a:srgbClr val="17A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37078-2B11-48C1-9905-5EB5FED5E26F}" v="2" dt="2024-02-19T22:50:55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32" y="78"/>
      </p:cViewPr>
      <p:guideLst>
        <p:guide orient="horz" pos="3000"/>
        <p:guide pos="18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056E8AB9-16C0-3645-A6DD-63975CC3464D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4913" y="696913"/>
            <a:ext cx="20605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3A3D313F-63BD-DA45-B361-F8C94543D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4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4913" y="696913"/>
            <a:ext cx="20605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Illinois</a:t>
            </a:r>
            <a:r>
              <a:rPr lang="en-US" sz="18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9503" y="3236772"/>
            <a:ext cx="5052060" cy="22002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20" baseline="0">
                <a:solidFill>
                  <a:schemeClr val="accent1"/>
                </a:solidFill>
                <a:latin typeface="Arial Black" pitchFamily="34" charset="0"/>
              </a:defRPr>
            </a:lvl1pPr>
            <a:lvl2pPr marL="297188" indent="0">
              <a:buNone/>
              <a:defRPr sz="1171">
                <a:solidFill>
                  <a:schemeClr val="tx1">
                    <a:tint val="75000"/>
                  </a:schemeClr>
                </a:solidFill>
              </a:defRPr>
            </a:lvl2pPr>
            <a:lvl3pPr marL="594374" indent="0">
              <a:buNone/>
              <a:defRPr sz="1040">
                <a:solidFill>
                  <a:schemeClr val="tx1">
                    <a:tint val="75000"/>
                  </a:schemeClr>
                </a:solidFill>
              </a:defRPr>
            </a:lvl3pPr>
            <a:lvl4pPr marL="891562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188748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485935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783123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208031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377495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Slide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9436" tIns="29717" rIns="59436" bIns="29717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779" b="0" smtClean="0">
                <a:solidFill>
                  <a:schemeClr val="bg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779" b="0">
              <a:solidFill>
                <a:schemeClr val="bg1"/>
              </a:solidFill>
              <a:latin typeface="+mn-lt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88187165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0740" y="322383"/>
            <a:ext cx="5488458" cy="287216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Figure or Chart Title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30740" y="7732504"/>
            <a:ext cx="5488458" cy="1171044"/>
          </a:xfrm>
        </p:spPr>
        <p:txBody>
          <a:bodyPr>
            <a:noAutofit/>
          </a:bodyPr>
          <a:lstStyle>
            <a:lvl1pPr marL="461259" indent="-698597">
              <a:buNone/>
              <a:defRPr sz="910" baseline="0">
                <a:solidFill>
                  <a:schemeClr val="tx1"/>
                </a:solidFill>
              </a:defRPr>
            </a:lvl1pPr>
            <a:lvl2pPr>
              <a:defRPr sz="779"/>
            </a:lvl2pPr>
            <a:lvl3pPr>
              <a:defRPr sz="779"/>
            </a:lvl3pPr>
            <a:lvl4pPr>
              <a:defRPr sz="779"/>
            </a:lvl4pPr>
            <a:lvl5pPr>
              <a:defRPr sz="77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230740" y="1519036"/>
            <a:ext cx="5488458" cy="6048726"/>
          </a:xfrm>
          <a:prstGeom prst="roundRect">
            <a:avLst>
              <a:gd name="adj" fmla="val 0"/>
            </a:avLst>
          </a:prstGeo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9436" tIns="29717" rIns="59436" bIns="29717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779" b="0" smtClean="0">
                <a:solidFill>
                  <a:srgbClr val="10335A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779" b="0">
              <a:solidFill>
                <a:srgbClr val="10335A"/>
              </a:solidFill>
              <a:latin typeface="+mn-lt"/>
              <a:cs typeface="Arial Black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980885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187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8" y="402806"/>
            <a:ext cx="5631750" cy="50292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671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8" y="402806"/>
            <a:ext cx="5631750" cy="2483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97187" y="855195"/>
            <a:ext cx="5349239" cy="7107936"/>
          </a:xfrm>
        </p:spPr>
        <p:txBody>
          <a:bodyPr/>
          <a:lstStyle>
            <a:lvl1pPr marL="131110" indent="-131110">
              <a:spcBef>
                <a:spcPts val="574"/>
              </a:spcBef>
              <a:spcAft>
                <a:spcPts val="344"/>
              </a:spcAft>
              <a:buClr>
                <a:schemeClr val="tx1"/>
              </a:buClr>
              <a:buSzPct val="115000"/>
              <a:defRPr sz="918" b="1">
                <a:latin typeface="Arial Bold" pitchFamily="34" charset="0"/>
                <a:cs typeface="Arial Bold" pitchFamily="34" charset="0"/>
              </a:defRPr>
            </a:lvl1pPr>
            <a:lvl2pPr marL="262220" indent="-131110">
              <a:spcBef>
                <a:spcPts val="171"/>
              </a:spcBef>
              <a:spcAft>
                <a:spcPts val="171"/>
              </a:spcAft>
              <a:buClr>
                <a:schemeClr val="tx1"/>
              </a:buClr>
              <a:defRPr sz="918" b="1">
                <a:latin typeface="Arial Bold" pitchFamily="34" charset="0"/>
                <a:cs typeface="Arial Bold" pitchFamily="34" charset="0"/>
              </a:defRPr>
            </a:lvl2pPr>
            <a:lvl3pPr marL="393329" indent="-131110">
              <a:spcBef>
                <a:spcPts val="171"/>
              </a:spcBef>
              <a:buClr>
                <a:schemeClr val="tx1"/>
              </a:buClr>
              <a:defRPr sz="803"/>
            </a:lvl3pPr>
            <a:lvl4pPr marL="754792" indent="-198485">
              <a:spcBef>
                <a:spcPts val="171"/>
              </a:spcBef>
              <a:defRPr sz="803"/>
            </a:lvl4pPr>
            <a:lvl5pPr marL="952366" indent="-197575">
              <a:spcBef>
                <a:spcPts val="171"/>
              </a:spcBef>
              <a:defRPr sz="8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660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7153" y="3124626"/>
            <a:ext cx="3776319" cy="2156036"/>
          </a:xfrm>
        </p:spPr>
        <p:txBody>
          <a:bodyPr>
            <a:normAutofit/>
          </a:bodyPr>
          <a:lstStyle>
            <a:lvl1pPr>
              <a:defRPr sz="1490" b="1" baseline="0">
                <a:solidFill>
                  <a:schemeClr val="tx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/>
              <a:t>Presentation Title: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7150" y="5649468"/>
            <a:ext cx="3729610" cy="872357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860" baseline="0">
                <a:solidFill>
                  <a:schemeClr val="tx1"/>
                </a:solidFill>
                <a:latin typeface="Arial Black"/>
              </a:defRPr>
            </a:lvl1pPr>
            <a:lvl2pPr marL="262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4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6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1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3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5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7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42677" y="5452200"/>
            <a:ext cx="3467100" cy="2329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942677" y="7199990"/>
            <a:ext cx="3467100" cy="2329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48590" y="8493762"/>
            <a:ext cx="5646420" cy="10927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2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0879" y="9025409"/>
            <a:ext cx="5638628" cy="2329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1895142" y="3536272"/>
            <a:ext cx="3774186" cy="1341120"/>
          </a:xfrm>
        </p:spPr>
        <p:txBody>
          <a:bodyPr>
            <a:noAutofit/>
          </a:bodyPr>
          <a:lstStyle>
            <a:lvl1pPr>
              <a:buNone/>
              <a:defRPr sz="149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90">
                <a:latin typeface="Arial" pitchFamily="34" charset="0"/>
                <a:cs typeface="Arial" pitchFamily="34" charset="0"/>
              </a:defRPr>
            </a:lvl2pPr>
            <a:lvl3pPr>
              <a:defRPr sz="1490">
                <a:latin typeface="Arial" pitchFamily="34" charset="0"/>
                <a:cs typeface="Arial" pitchFamily="34" charset="0"/>
              </a:defRPr>
            </a:lvl3pPr>
            <a:lvl4pPr>
              <a:defRPr sz="1490">
                <a:latin typeface="Arial" pitchFamily="34" charset="0"/>
                <a:cs typeface="Arial" pitchFamily="34" charset="0"/>
              </a:defRPr>
            </a:lvl4pPr>
            <a:lvl5pPr>
              <a:defRPr sz="149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Subtitle (after colon) in this font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884121" y="7527503"/>
            <a:ext cx="3774186" cy="1341120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918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918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918">
                <a:latin typeface="Arial"/>
                <a:cs typeface="Arial"/>
              </a:rPr>
              <a:t> • Author</a:t>
            </a:r>
            <a:endParaRPr kumimoji="0" lang="en-US" sz="918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918">
                <a:latin typeface="Arial"/>
                <a:cs typeface="Arial"/>
              </a:rPr>
              <a:t>Author • Author • Author</a:t>
            </a:r>
            <a:endParaRPr kumimoji="0" lang="en-US" sz="918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882552" y="6761482"/>
            <a:ext cx="3808446" cy="492211"/>
          </a:xfrm>
        </p:spPr>
        <p:txBody>
          <a:bodyPr>
            <a:normAutofit/>
          </a:bodyPr>
          <a:lstStyle>
            <a:lvl1pPr>
              <a:buNone/>
              <a:defRPr sz="860" baseline="0">
                <a:latin typeface="Arial Black" pitchFamily="34" charset="0"/>
              </a:defRPr>
            </a:lvl1pPr>
          </a:lstStyle>
          <a:p>
            <a:pPr lvl="0"/>
            <a:r>
              <a:rPr lang="en-US"/>
              <a:t>Enter conference date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9" y="402806"/>
            <a:ext cx="5637940" cy="95072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97188" y="2408545"/>
            <a:ext cx="2613971" cy="6267682"/>
          </a:xfrm>
        </p:spPr>
        <p:txBody>
          <a:bodyPr/>
          <a:lstStyle>
            <a:lvl1pPr marL="131110" indent="-131110">
              <a:spcBef>
                <a:spcPts val="574"/>
              </a:spcBef>
              <a:spcAft>
                <a:spcPts val="344"/>
              </a:spcAft>
              <a:buClr>
                <a:schemeClr val="tx1"/>
              </a:buClr>
              <a:buSzPct val="115000"/>
              <a:defRPr sz="918" b="1">
                <a:latin typeface="Arial Bold" pitchFamily="34" charset="0"/>
                <a:cs typeface="Arial Bold" pitchFamily="34" charset="0"/>
              </a:defRPr>
            </a:lvl1pPr>
            <a:lvl2pPr marL="262220" indent="-131110">
              <a:spcBef>
                <a:spcPts val="171"/>
              </a:spcBef>
              <a:spcAft>
                <a:spcPts val="171"/>
              </a:spcAft>
              <a:buClr>
                <a:schemeClr val="tx1"/>
              </a:buClr>
              <a:defRPr sz="918">
                <a:latin typeface="Arial Bold" pitchFamily="34" charset="0"/>
                <a:cs typeface="Arial Bold" pitchFamily="34" charset="0"/>
              </a:defRPr>
            </a:lvl2pPr>
            <a:lvl3pPr marL="393329" indent="-131110">
              <a:spcBef>
                <a:spcPts val="171"/>
              </a:spcBef>
              <a:buClr>
                <a:schemeClr val="tx1"/>
              </a:buClr>
              <a:defRPr sz="803"/>
            </a:lvl3pPr>
            <a:lvl4pPr marL="754792" indent="-198485">
              <a:spcBef>
                <a:spcPts val="171"/>
              </a:spcBef>
              <a:defRPr sz="803"/>
            </a:lvl4pPr>
            <a:lvl5pPr marL="952366" indent="-197575">
              <a:spcBef>
                <a:spcPts val="171"/>
              </a:spcBef>
              <a:defRPr sz="8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056715" y="2408545"/>
            <a:ext cx="2589713" cy="6267682"/>
          </a:xfrm>
        </p:spPr>
        <p:txBody>
          <a:bodyPr/>
          <a:lstStyle>
            <a:lvl1pPr marL="131110" indent="-131110">
              <a:spcBef>
                <a:spcPts val="574"/>
              </a:spcBef>
              <a:spcAft>
                <a:spcPts val="344"/>
              </a:spcAft>
              <a:buClr>
                <a:schemeClr val="tx1"/>
              </a:buClr>
              <a:buSzPct val="115000"/>
              <a:defRPr sz="918" b="1">
                <a:latin typeface="Arial Bold" pitchFamily="34" charset="0"/>
                <a:cs typeface="Arial Bold" pitchFamily="34" charset="0"/>
              </a:defRPr>
            </a:lvl1pPr>
            <a:lvl2pPr marL="262220" indent="-131110">
              <a:spcBef>
                <a:spcPts val="171"/>
              </a:spcBef>
              <a:spcAft>
                <a:spcPts val="171"/>
              </a:spcAft>
              <a:buClr>
                <a:schemeClr val="tx1"/>
              </a:buClr>
              <a:defRPr sz="918">
                <a:latin typeface="Arial Bold" pitchFamily="34" charset="0"/>
                <a:cs typeface="Arial Bold" pitchFamily="34" charset="0"/>
              </a:defRPr>
            </a:lvl2pPr>
            <a:lvl3pPr marL="393329" indent="-131110">
              <a:spcBef>
                <a:spcPts val="171"/>
              </a:spcBef>
              <a:buClr>
                <a:schemeClr val="tx1"/>
              </a:buClr>
              <a:defRPr sz="803"/>
            </a:lvl3pPr>
            <a:lvl4pPr marL="754792" indent="-198485">
              <a:spcBef>
                <a:spcPts val="171"/>
              </a:spcBef>
              <a:defRPr sz="803"/>
            </a:lvl4pPr>
            <a:lvl5pPr marL="952366" indent="-197575">
              <a:spcBef>
                <a:spcPts val="171"/>
              </a:spcBef>
              <a:defRPr sz="80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297188" y="1711331"/>
            <a:ext cx="2613971" cy="69721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32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 userDrawn="1">
            <p:ph type="body" sz="quarter" idx="12"/>
          </p:nvPr>
        </p:nvSpPr>
        <p:spPr>
          <a:xfrm>
            <a:off x="3056715" y="1711331"/>
            <a:ext cx="2589713" cy="69721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32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9503" y="3236772"/>
            <a:ext cx="5052060" cy="22002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6" baseline="0">
                <a:solidFill>
                  <a:schemeClr val="tx1"/>
                </a:solidFill>
                <a:latin typeface="Arial Black" pitchFamily="34" charset="0"/>
              </a:defRPr>
            </a:lvl1pPr>
            <a:lvl2pPr marL="262220" indent="0">
              <a:buNone/>
              <a:defRPr sz="1032">
                <a:solidFill>
                  <a:schemeClr val="tx1">
                    <a:tint val="75000"/>
                  </a:schemeClr>
                </a:solidFill>
              </a:defRPr>
            </a:lvl2pPr>
            <a:lvl3pPr marL="524439" indent="0">
              <a:buNone/>
              <a:defRPr sz="918">
                <a:solidFill>
                  <a:schemeClr val="tx1">
                    <a:tint val="75000"/>
                  </a:schemeClr>
                </a:solidFill>
              </a:defRPr>
            </a:lvl3pPr>
            <a:lvl4pPr marL="786659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4pPr>
            <a:lvl5pPr marL="1048878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5pPr>
            <a:lvl6pPr marL="1311098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6pPr>
            <a:lvl7pPr marL="1573316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7pPr>
            <a:lvl8pPr marL="1835535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8pPr>
            <a:lvl9pPr marL="2097756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Slide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879" y="402806"/>
            <a:ext cx="5568320" cy="950727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Table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0740" y="7732503"/>
            <a:ext cx="5488458" cy="1341120"/>
          </a:xfrm>
        </p:spPr>
        <p:txBody>
          <a:bodyPr>
            <a:noAutofit/>
          </a:bodyPr>
          <a:lstStyle>
            <a:lvl1pPr marL="406986" indent="-616397">
              <a:buNone/>
              <a:defRPr sz="687" baseline="0"/>
            </a:lvl1pPr>
            <a:lvl2pPr>
              <a:defRPr sz="687"/>
            </a:lvl2pPr>
            <a:lvl3pPr>
              <a:defRPr sz="687"/>
            </a:lvl3pPr>
            <a:lvl4pPr>
              <a:defRPr sz="687"/>
            </a:lvl4pPr>
            <a:lvl5pPr>
              <a:defRPr sz="687"/>
            </a:lvl5pPr>
          </a:lstStyle>
          <a:p>
            <a:pPr lvl="0"/>
            <a:r>
              <a:rPr lang="en-US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230740" y="1532725"/>
            <a:ext cx="5488458" cy="602135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table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0880" y="402806"/>
            <a:ext cx="5644132" cy="950727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Figure or Chart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689479" y="9354312"/>
            <a:ext cx="594360" cy="502920"/>
          </a:xfrm>
          <a:prstGeom prst="rect">
            <a:avLst/>
          </a:prstGeom>
        </p:spPr>
        <p:txBody>
          <a:bodyPr vert="horz" wrap="none" lIns="52443" tIns="26222" rIns="52443" bIns="26222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687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687" b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0740" y="7732503"/>
            <a:ext cx="5488458" cy="1341120"/>
          </a:xfrm>
        </p:spPr>
        <p:txBody>
          <a:bodyPr>
            <a:noAutofit/>
          </a:bodyPr>
          <a:lstStyle>
            <a:lvl1pPr marL="406986" indent="-616397">
              <a:buNone/>
              <a:defRPr sz="687" baseline="0"/>
            </a:lvl1pPr>
            <a:lvl2pPr>
              <a:defRPr sz="687"/>
            </a:lvl2pPr>
            <a:lvl3pPr>
              <a:defRPr sz="687"/>
            </a:lvl3pPr>
            <a:lvl4pPr>
              <a:defRPr sz="687"/>
            </a:lvl4pPr>
            <a:lvl5pPr>
              <a:defRPr sz="687"/>
            </a:lvl5pPr>
          </a:lstStyle>
          <a:p>
            <a:pPr lvl="0"/>
            <a:r>
              <a:rPr lang="en-US"/>
              <a:t>Add Source and Notes here.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230740" y="1519039"/>
            <a:ext cx="5488458" cy="604872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626" y="535527"/>
            <a:ext cx="5126355" cy="268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626" y="2677584"/>
            <a:ext cx="5126355" cy="638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821" y="9322659"/>
            <a:ext cx="2005965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7668" y="9322659"/>
            <a:ext cx="1337310" cy="535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B12C-FCE7-4368-BA72-ED8895375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49" r:id="rId5"/>
    <p:sldLayoutId id="2147483662" r:id="rId6"/>
    <p:sldLayoutId id="2147483651" r:id="rId7"/>
    <p:sldLayoutId id="2147483660" r:id="rId8"/>
    <p:sldLayoutId id="2147483661" r:id="rId9"/>
  </p:sldLayoutIdLst>
  <p:hf hdr="0" ftr="0" dt="0"/>
  <p:txStyles>
    <p:titleStyle>
      <a:lvl1pPr algn="l" defTabSz="445781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1445" indent="-111445" algn="l" defTabSz="445781" rtl="0" eaLnBrk="1" latinLnBrk="0" hangingPunct="1">
        <a:lnSpc>
          <a:spcPct val="90000"/>
        </a:lnSpc>
        <a:spcBef>
          <a:spcPts val="489"/>
        </a:spcBef>
        <a:buFont typeface="Arial" panose="020B0604020202020204" pitchFamily="34" charset="0"/>
        <a:buChar char="•"/>
        <a:defRPr sz="1366" kern="1200">
          <a:solidFill>
            <a:schemeClr val="accent1"/>
          </a:solidFill>
          <a:latin typeface="+mn-lt"/>
          <a:ea typeface="+mn-ea"/>
          <a:cs typeface="+mn-cs"/>
        </a:defRPr>
      </a:lvl1pPr>
      <a:lvl2pPr marL="334336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1171" kern="1200">
          <a:solidFill>
            <a:schemeClr val="accent1"/>
          </a:solidFill>
          <a:latin typeface="+mn-lt"/>
          <a:ea typeface="+mn-ea"/>
          <a:cs typeface="+mn-cs"/>
        </a:defRPr>
      </a:lvl2pPr>
      <a:lvl3pPr marL="557225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974" kern="1200">
          <a:solidFill>
            <a:schemeClr val="accent1"/>
          </a:solidFill>
          <a:latin typeface="+mn-lt"/>
          <a:ea typeface="+mn-ea"/>
          <a:cs typeface="+mn-cs"/>
        </a:defRPr>
      </a:lvl3pPr>
      <a:lvl4pPr marL="780117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accent1"/>
          </a:solidFill>
          <a:latin typeface="+mn-lt"/>
          <a:ea typeface="+mn-ea"/>
          <a:cs typeface="+mn-cs"/>
        </a:defRPr>
      </a:lvl4pPr>
      <a:lvl5pPr marL="1003006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25896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tx1"/>
          </a:solidFill>
          <a:latin typeface="+mn-lt"/>
          <a:ea typeface="+mn-ea"/>
          <a:cs typeface="+mn-cs"/>
        </a:defRPr>
      </a:lvl6pPr>
      <a:lvl7pPr marL="1448787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tx1"/>
          </a:solidFill>
          <a:latin typeface="+mn-lt"/>
          <a:ea typeface="+mn-ea"/>
          <a:cs typeface="+mn-cs"/>
        </a:defRPr>
      </a:lvl7pPr>
      <a:lvl8pPr marL="1671677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tx1"/>
          </a:solidFill>
          <a:latin typeface="+mn-lt"/>
          <a:ea typeface="+mn-ea"/>
          <a:cs typeface="+mn-cs"/>
        </a:defRPr>
      </a:lvl8pPr>
      <a:lvl9pPr marL="1894566" indent="-111445" algn="l" defTabSz="445781" rtl="0" eaLnBrk="1" latinLnBrk="0" hangingPunct="1">
        <a:lnSpc>
          <a:spcPct val="90000"/>
        </a:lnSpc>
        <a:spcBef>
          <a:spcPts val="244"/>
        </a:spcBef>
        <a:buFont typeface="Arial" panose="020B0604020202020204" pitchFamily="34" charset="0"/>
        <a:buChar char="•"/>
        <a:defRPr sz="8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1pPr>
      <a:lvl2pPr marL="222891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2pPr>
      <a:lvl3pPr marL="445781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3pPr>
      <a:lvl4pPr marL="668672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4pPr>
      <a:lvl5pPr marL="891562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5pPr>
      <a:lvl6pPr marL="1114451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6pPr>
      <a:lvl7pPr marL="1337342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7pPr>
      <a:lvl8pPr marL="1560232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8pPr>
      <a:lvl9pPr marL="1783123" algn="l" defTabSz="445781" rtl="0" eaLnBrk="1" latinLnBrk="0" hangingPunct="1">
        <a:defRPr sz="8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18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48ED4C1-71FE-4893-5595-29ED314FB3C2}"/>
              </a:ext>
            </a:extLst>
          </p:cNvPr>
          <p:cNvSpPr/>
          <p:nvPr/>
        </p:nvSpPr>
        <p:spPr>
          <a:xfrm>
            <a:off x="2" y="282271"/>
            <a:ext cx="5943600" cy="9035049"/>
          </a:xfrm>
          <a:prstGeom prst="roundRect">
            <a:avLst>
              <a:gd name="adj" fmla="val 6793"/>
            </a:avLst>
          </a:prstGeom>
          <a:noFill/>
          <a:ln w="28575" cmpd="sng"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7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8ACF524-9A3B-99AA-6049-FCD8AB01B421}"/>
              </a:ext>
            </a:extLst>
          </p:cNvPr>
          <p:cNvSpPr txBox="1"/>
          <p:nvPr/>
        </p:nvSpPr>
        <p:spPr>
          <a:xfrm>
            <a:off x="132037" y="411480"/>
            <a:ext cx="5679526" cy="15645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  <a:latin typeface="+mj-lt"/>
              </a:rPr>
              <a:t>SWTCIE Illinois</a:t>
            </a:r>
          </a:p>
          <a:p>
            <a:pPr marL="1028700" indent="-114300">
              <a:spcAft>
                <a:spcPts val="401"/>
              </a:spcAft>
              <a:buFont typeface="Arial" panose="020B0604020202020204" pitchFamily="34" charset="0"/>
              <a:buChar char="•"/>
            </a:pPr>
            <a:r>
              <a:rPr lang="en-US" sz="800" dirty="0"/>
              <a:t>SWTCIE Illinois will establish a replicable and scalable model that increases opportunities for CIE among people with disabilities and leads to statewide systems change.   </a:t>
            </a:r>
            <a:endParaRPr lang="en-US" sz="800" dirty="0">
              <a:cs typeface="Arial"/>
            </a:endParaRPr>
          </a:p>
          <a:p>
            <a:pPr marL="1028700" indent="-114300">
              <a:spcAft>
                <a:spcPts val="401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Participant goal: </a:t>
            </a:r>
            <a:r>
              <a:rPr lang="en-US" sz="800" dirty="0"/>
              <a:t>To support youth and adults working in or contemplating SWE to find their “dream job” and coordinate access to VR services through specially-trained employment specialists offering evidence-based, person-centered services.</a:t>
            </a:r>
            <a:endParaRPr lang="en-US" sz="800" dirty="0">
              <a:cs typeface="Arial"/>
            </a:endParaRPr>
          </a:p>
          <a:p>
            <a:pPr marL="1028700" indent="-114300">
              <a:spcAft>
                <a:spcPts val="401"/>
              </a:spcAft>
              <a:buFont typeface="Arial" panose="020B0604020202020204" pitchFamily="34" charset="0"/>
              <a:buChar char="•"/>
            </a:pPr>
            <a:r>
              <a:rPr lang="en-US" sz="800" b="1" dirty="0"/>
              <a:t>System goal: </a:t>
            </a:r>
            <a:r>
              <a:rPr lang="en-US" sz="800" dirty="0"/>
              <a:t>Illinois will provide subgrantee funding to six 14(c) certificate holders to hire and/or reassign agency personnel for program activities directly related to CIE activities. Highly-trained employment specialists embedded with the 14(c) certificate holders will share their specialized training. The project will establish a website for resource sharing.</a:t>
            </a:r>
            <a:endParaRPr lang="en-US" sz="800" dirty="0">
              <a:cs typeface="Arial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FC3FDC-BB14-3FF1-94A1-30A2A79F4612}"/>
              </a:ext>
            </a:extLst>
          </p:cNvPr>
          <p:cNvSpPr/>
          <p:nvPr/>
        </p:nvSpPr>
        <p:spPr>
          <a:xfrm>
            <a:off x="132035" y="5167170"/>
            <a:ext cx="5679526" cy="830997"/>
          </a:xfrm>
          <a:prstGeom prst="roundRect">
            <a:avLst>
              <a:gd name="adj" fmla="val 26861"/>
            </a:avLst>
          </a:prstGeom>
          <a:solidFill>
            <a:schemeClr val="bg2">
              <a:lumMod val="40000"/>
              <a:lumOff val="60000"/>
            </a:schemeClr>
          </a:solidFill>
          <a:ln w="9525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bIns="45720" rtlCol="0" anchor="ctr"/>
          <a:lstStyle/>
          <a:p>
            <a:pPr algn="ctr" defTabSz="457218">
              <a:spcAft>
                <a:spcPts val="400"/>
              </a:spcAft>
              <a:defRPr/>
            </a:pPr>
            <a:r>
              <a:rPr lang="en-US" sz="900" b="1" dirty="0">
                <a:solidFill>
                  <a:schemeClr val="accent1"/>
                </a:solidFill>
                <a:latin typeface="Arial"/>
                <a:cs typeface="Arial"/>
              </a:rPr>
              <a:t>Design Features</a:t>
            </a:r>
          </a:p>
          <a:p>
            <a:pPr defTabSz="457218"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Industries.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Essential workers, green job, home- and community-based services, arts, and transportation and related industries</a:t>
            </a:r>
          </a:p>
          <a:p>
            <a:pPr defTabSz="457218"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Locations.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Not yet determined; locations will be within six 14(c) certificate holders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18"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Recruitment sources. </a:t>
            </a: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14(c) certificate holders, State Board of Education, local school districts, and social media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C28B0-FFDB-A25E-9FAB-FFD898DCA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06" y="741080"/>
            <a:ext cx="723350" cy="1159489"/>
          </a:xfrm>
          <a:prstGeom prst="rect">
            <a:avLst/>
          </a:prstGeom>
        </p:spPr>
      </p:pic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FA16A1AE-7DAA-A28D-6835-D28334593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61301"/>
              </p:ext>
            </p:extLst>
          </p:nvPr>
        </p:nvGraphicFramePr>
        <p:xfrm>
          <a:off x="323147" y="2114770"/>
          <a:ext cx="5297305" cy="17360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0291">
                  <a:extLst>
                    <a:ext uri="{9D8B030D-6E8A-4147-A177-3AD203B41FA5}">
                      <a16:colId xmlns:a16="http://schemas.microsoft.com/office/drawing/2014/main" val="327052392"/>
                    </a:ext>
                  </a:extLst>
                </a:gridCol>
                <a:gridCol w="1758507">
                  <a:extLst>
                    <a:ext uri="{9D8B030D-6E8A-4147-A177-3AD203B41FA5}">
                      <a16:colId xmlns:a16="http://schemas.microsoft.com/office/drawing/2014/main" val="214903454"/>
                    </a:ext>
                  </a:extLst>
                </a:gridCol>
                <a:gridCol w="1758507">
                  <a:extLst>
                    <a:ext uri="{9D8B030D-6E8A-4147-A177-3AD203B41FA5}">
                      <a16:colId xmlns:a16="http://schemas.microsoft.com/office/drawing/2014/main" val="4093512278"/>
                    </a:ext>
                  </a:extLst>
                </a:gridCol>
              </a:tblGrid>
              <a:tr h="16527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Interventions</a:t>
                      </a:r>
                    </a:p>
                  </a:txBody>
                  <a:tcPr marL="58294" marR="58294" marT="29145" marB="2914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58294" marR="58294" marT="29145" marB="2914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48957"/>
                  </a:ext>
                </a:extLst>
              </a:tr>
              <a:tr h="354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kern="1200">
                          <a:solidFill>
                            <a:schemeClr val="bg1"/>
                          </a:solidFill>
                          <a:effectLst/>
                        </a:rPr>
                        <a:t>For participants</a:t>
                      </a:r>
                      <a:endParaRPr lang="en-US" sz="800" u="none" kern="1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294" marR="18288" marT="29145" marB="2914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u="non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employers and community rehabilitation providers</a:t>
                      </a:r>
                      <a:endParaRPr lang="en-US" sz="800" u="none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294" marR="18288" marT="29145" marB="29145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u="non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state systems change</a:t>
                      </a:r>
                    </a:p>
                  </a:txBody>
                  <a:tcPr marL="58294" marR="18288" marT="29145" marB="29145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96079"/>
                  </a:ext>
                </a:extLst>
              </a:tr>
              <a:tr h="1044691">
                <a:tc>
                  <a:txBody>
                    <a:bodyPr/>
                    <a:lstStyle/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Integrate VR services that support CIE through an emphasis on self-determination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Promote participant community integration through CIE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Coordinate wraparound services</a:t>
                      </a:r>
                    </a:p>
                    <a:p>
                      <a:pPr marL="55245" indent="-55245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55245" indent="-55245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58294" marR="18288" marT="29145" marB="2914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Build employment specialist expertise in increasing CIE and addressing challenges to CIE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Develop a website to share evidence-based CIE practices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Support 14(c) certificate holders for business model transformation</a:t>
                      </a:r>
                    </a:p>
                    <a:p>
                      <a:pPr marL="55245" indent="-55245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</a:txBody>
                  <a:tcPr marL="58294" marR="18288" marT="29145" marB="29145">
                    <a:lnL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Offer community of practice sessions to encourage Interagency collaboration, coordination, and partnerships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Establish peer and family mentor support systems to address concerns related to the transition from SWE to CIE</a:t>
                      </a:r>
                    </a:p>
                  </a:txBody>
                  <a:tcPr marL="58294" marR="18288" marT="29145" marB="29145">
                    <a:lnL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19936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14255D8-A46C-0A65-32FB-373D39716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29905"/>
              </p:ext>
            </p:extLst>
          </p:nvPr>
        </p:nvGraphicFramePr>
        <p:xfrm>
          <a:off x="323147" y="4031370"/>
          <a:ext cx="5297305" cy="997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0291">
                  <a:extLst>
                    <a:ext uri="{9D8B030D-6E8A-4147-A177-3AD203B41FA5}">
                      <a16:colId xmlns:a16="http://schemas.microsoft.com/office/drawing/2014/main" val="327052392"/>
                    </a:ext>
                  </a:extLst>
                </a:gridCol>
                <a:gridCol w="1758507">
                  <a:extLst>
                    <a:ext uri="{9D8B030D-6E8A-4147-A177-3AD203B41FA5}">
                      <a16:colId xmlns:a16="http://schemas.microsoft.com/office/drawing/2014/main" val="214903454"/>
                    </a:ext>
                  </a:extLst>
                </a:gridCol>
                <a:gridCol w="1758507">
                  <a:extLst>
                    <a:ext uri="{9D8B030D-6E8A-4147-A177-3AD203B41FA5}">
                      <a16:colId xmlns:a16="http://schemas.microsoft.com/office/drawing/2014/main" val="4093512278"/>
                    </a:ext>
                  </a:extLst>
                </a:gridCol>
              </a:tblGrid>
              <a:tr h="1757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Populations Outreach and Enrollment</a:t>
                      </a:r>
                    </a:p>
                  </a:txBody>
                  <a:tcPr marL="58294" marR="58294" marT="29145" marB="2914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58294" marR="58294" marT="29145" marB="29145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748957"/>
                  </a:ext>
                </a:extLst>
              </a:tr>
              <a:tr h="271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u="none" kern="1200">
                          <a:solidFill>
                            <a:schemeClr val="bg1"/>
                          </a:solidFill>
                          <a:effectLst/>
                        </a:rPr>
                        <a:t>Outreach</a:t>
                      </a:r>
                      <a:endParaRPr lang="en-US" sz="800" u="none" kern="12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294" marR="18288" marT="29145" marB="2914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Subpopulations</a:t>
                      </a:r>
                      <a:endParaRPr lang="en-US" sz="800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294" marR="18288" marT="29145" marB="29145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u="non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participants to be offered services</a:t>
                      </a:r>
                    </a:p>
                  </a:txBody>
                  <a:tcPr marL="58294" marR="18288" marT="29145" marB="29145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96079"/>
                  </a:ext>
                </a:extLst>
              </a:tr>
              <a:tr h="465429"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320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/>
                        <a:t>150</a:t>
                      </a:r>
                      <a:endParaRPr lang="en-US" sz="800" dirty="0"/>
                    </a:p>
                    <a:p>
                      <a:pPr marL="0" marR="0" lvl="0" indent="0" algn="l" defTabSz="445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58294" marR="18288" marT="29145" marB="2914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Adults in SWE</a:t>
                      </a:r>
                    </a:p>
                    <a:p>
                      <a:pPr marL="115888" indent="-115888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Youth contemplating SWE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58294" marR="18288" marT="29145" marB="29145">
                    <a:lnL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159</a:t>
                      </a:r>
                    </a:p>
                    <a:p>
                      <a:pPr marL="0" indent="0"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dirty="0"/>
                        <a:t>69</a:t>
                      </a:r>
                    </a:p>
                  </a:txBody>
                  <a:tcPr marL="58294" marR="18288" marT="29145" marB="29145">
                    <a:lnL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67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199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AA649E-E98B-A656-C0CE-DC2E1F0C8D30}"/>
              </a:ext>
            </a:extLst>
          </p:cNvPr>
          <p:cNvSpPr txBox="1"/>
          <p:nvPr/>
        </p:nvSpPr>
        <p:spPr>
          <a:xfrm>
            <a:off x="132035" y="6044166"/>
            <a:ext cx="5679526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Policy Context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Employment First.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In 2013, Illinois passed legislation regarding Employment First. In 2021, an Executive Order identified specific recommendations to improve CIE. </a:t>
            </a: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Technology First.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The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2021 Technology First Act,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Bill SB3382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provides guidance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the Governor and General assembly on the most appropriate supportive technology to offer individuals who require developmental disability services.</a:t>
            </a: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Political support for state policies and system changes.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Illinois has strong political </a:t>
            </a:r>
            <a:r>
              <a:rPr lang="en-US" sz="800" dirty="0">
                <a:latin typeface="Arial"/>
              </a:rPr>
              <a:t>support for and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pending legislation to phase out subminimum wage employment by July 1, 2024. </a:t>
            </a:r>
            <a:endParaRPr kumimoji="0" lang="en-US" sz="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Prior participation in federal initiatives and demonstration projects.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Illinois participated in the Employment First State Leadership Mentoring Program. The state will work directly with state agency staff, provider agencies, direct support professionals, and advocates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in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identifying ways to better serve individuals with disabilities or mental illness who use supported employment services to obtain CIE.</a:t>
            </a:r>
            <a:endParaRPr lang="en-US" sz="800" dirty="0">
              <a:solidFill>
                <a:prstClr val="black"/>
              </a:solidFill>
              <a:highlight>
                <a:srgbClr val="FFFF00"/>
              </a:highlight>
              <a:latin typeface="Arial"/>
            </a:endParaRP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Efforts to re-structure reimbursement rates to incentivize CIE.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Illinois has revised rules that govern Community Rehabilitation Providers to embed flexibility with accreditation requirements. A study of reimbursement rates is in progress with Guidehouse and the projected date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for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receiving restructure recommendations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is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June 2024.</a:t>
            </a:r>
            <a:endParaRPr lang="en-US" sz="800" dirty="0">
              <a:solidFill>
                <a:prstClr val="black"/>
              </a:solidFill>
              <a:highlight>
                <a:srgbClr val="FFFF00"/>
              </a:highlight>
              <a:latin typeface="Arial"/>
            </a:endParaRP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Settlement agreements with Department of Justice to phase out provision of services in institutional settings. 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Illinois has two Olmstead related decrees, and the Department of Aging has a third decree.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Other relevant state policies or context.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The Department of Rehabilitation Services </a:t>
            </a: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revise the 2020 MOU with the Division of Developmental Disabilities 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to clarify roles and responsibilities.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36534"/>
      </p:ext>
    </p:extLst>
  </p:cSld>
  <p:clrMapOvr>
    <a:masterClrMapping/>
  </p:clrMapOvr>
</p:sld>
</file>

<file path=ppt/theme/theme1.xml><?xml version="1.0" encoding="utf-8"?>
<a:theme xmlns:a="http://schemas.openxmlformats.org/drawingml/2006/main" name="MACLC">
  <a:themeElements>
    <a:clrScheme name="MPR New">
      <a:dk1>
        <a:sysClr val="windowText" lastClr="000000"/>
      </a:dk1>
      <a:lt1>
        <a:sysClr val="window" lastClr="FFFFFF"/>
      </a:lt1>
      <a:dk2>
        <a:srgbClr val="046B5C"/>
      </a:dk2>
      <a:lt2>
        <a:srgbClr val="E0D4B5"/>
      </a:lt2>
      <a:accent1>
        <a:srgbClr val="042B48"/>
      </a:accent1>
      <a:accent2>
        <a:srgbClr val="D02B27"/>
      </a:accent2>
      <a:accent3>
        <a:srgbClr val="C8DCDC"/>
      </a:accent3>
      <a:accent4>
        <a:srgbClr val="189394"/>
      </a:accent4>
      <a:accent5>
        <a:srgbClr val="F9EAC5"/>
      </a:accent5>
      <a:accent6>
        <a:srgbClr val="F1B51C"/>
      </a:accent6>
      <a:hlink>
        <a:srgbClr val="0000FF"/>
      </a:hlink>
      <a:folHlink>
        <a:srgbClr val="800080"/>
      </a:folHlink>
    </a:clrScheme>
    <a:fontScheme name="Custom 14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ematica Standard Graphics.potm" id="{11F73497-6CEA-4433-A109-3488484A6FA8}" vid="{EFC553B6-FD80-4C27-8420-FF866D378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D57F4861BA734A90AC0A199CEFFFB9" ma:contentTypeVersion="4" ma:contentTypeDescription="Create a new document." ma:contentTypeScope="" ma:versionID="541e2cd43bb5a3d75e079b74718bc488">
  <xsd:schema xmlns:xsd="http://www.w3.org/2001/XMLSchema" xmlns:xs="http://www.w3.org/2001/XMLSchema" xmlns:p="http://schemas.microsoft.com/office/2006/metadata/properties" xmlns:ns2="32eaeaa6-0464-4000-83c0-e18bccc06c68" targetNamespace="http://schemas.microsoft.com/office/2006/metadata/properties" ma:root="true" ma:fieldsID="7b90a9f0cae09b9704cdb57a99d8f5fe" ns2:_="">
    <xsd:import namespace="32eaeaa6-0464-4000-83c0-e18bccc06c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aeaa6-0464-4000-83c0-e18bccc06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84D680-279B-465A-86CF-328E7F036E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2BE7EF-95B7-4C28-877F-A399023E5462}">
  <ds:schemaRefs>
    <ds:schemaRef ds:uri="http://purl.org/dc/elements/1.1/"/>
    <ds:schemaRef ds:uri="32eaeaa6-0464-4000-83c0-e18bccc06c68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AFCC9B0-839B-47A9-BCFC-941E096E5A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eaeaa6-0464-4000-83c0-e18bccc06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Mathematica Standard Graphics</Template>
  <TotalTime>59</TotalTime>
  <Words>569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Bold</vt:lpstr>
      <vt:lpstr>Calibri</vt:lpstr>
      <vt:lpstr>Times New Roman</vt:lpstr>
      <vt:lpstr>MACLC</vt:lpstr>
      <vt:lpstr>PowerPoint Presentation</vt:lpstr>
    </vt:vector>
  </TitlesOfParts>
  <Manager>Production</Manager>
  <Company>Mathematica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</dc:title>
  <dc:subject>preformatted matps for proposals</dc:subject>
  <dc:creator>Technical Proposal Support</dc:creator>
  <cp:keywords>maps, proposal, pre-formatted graphics, technical proposal, technical</cp:keywords>
  <cp:lastModifiedBy>Austin, Bryan</cp:lastModifiedBy>
  <cp:revision>2</cp:revision>
  <cp:lastPrinted>2019-03-18T20:43:59Z</cp:lastPrinted>
  <dcterms:created xsi:type="dcterms:W3CDTF">2014-08-08T13:12:45Z</dcterms:created>
  <dcterms:modified xsi:type="dcterms:W3CDTF">2024-02-27T16:38:39Z</dcterms:modified>
  <cp:category>Proposal PowerPoint graphic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0x010100A1D57F4861BA734A90AC0A199CEFFFB9</vt:lpwstr>
  </property>
  <property fmtid="{D5CDD505-2E9C-101B-9397-08002B2CF9AE}" pid="3" name="MediaServiceImageTags">
    <vt:lpwstr/>
  </property>
</Properties>
</file>